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0"/>
  </p:notesMasterIdLst>
  <p:sldIdLst>
    <p:sldId id="283" r:id="rId2"/>
    <p:sldId id="256" r:id="rId3"/>
    <p:sldId id="257" r:id="rId4"/>
    <p:sldId id="268" r:id="rId5"/>
    <p:sldId id="258" r:id="rId6"/>
    <p:sldId id="260" r:id="rId7"/>
    <p:sldId id="262" r:id="rId8"/>
    <p:sldId id="278" r:id="rId9"/>
    <p:sldId id="265" r:id="rId10"/>
    <p:sldId id="269" r:id="rId11"/>
    <p:sldId id="271" r:id="rId12"/>
    <p:sldId id="272" r:id="rId13"/>
    <p:sldId id="273" r:id="rId14"/>
    <p:sldId id="281" r:id="rId15"/>
    <p:sldId id="276" r:id="rId16"/>
    <p:sldId id="284" r:id="rId17"/>
    <p:sldId id="275" r:id="rId18"/>
    <p:sldId id="282" r:id="rId19"/>
  </p:sldIdLst>
  <p:sldSz cx="9144000" cy="6858000" type="screen4x3"/>
  <p:notesSz cx="6881813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8" autoAdjust="0"/>
    <p:restoredTop sz="95297" autoAdjust="0"/>
  </p:normalViewPr>
  <p:slideViewPr>
    <p:cSldViewPr snapToGrid="0">
      <p:cViewPr varScale="1">
        <p:scale>
          <a:sx n="82" d="100"/>
          <a:sy n="82" d="100"/>
        </p:scale>
        <p:origin x="1080" y="7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CB5B3-00D5-4E27-BC19-13622D23BA4F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</dgm:pt>
    <dgm:pt modelId="{B3577D27-C777-4A3B-B499-4670A8943C04}">
      <dgm:prSet phldrT="[Testo]" custT="1"/>
      <dgm:spPr/>
      <dgm:t>
        <a:bodyPr/>
        <a:lstStyle/>
        <a:p>
          <a:r>
            <a:rPr lang="it-IT" sz="1200" dirty="0"/>
            <a:t>Focus partecipanti</a:t>
          </a:r>
        </a:p>
      </dgm:t>
    </dgm:pt>
    <dgm:pt modelId="{D80750CE-5049-4E24-880A-6EA32B90F20C}" type="parTrans" cxnId="{1EF8DE23-7C1A-45B4-A67B-2E4B2FCA8AC9}">
      <dgm:prSet/>
      <dgm:spPr/>
      <dgm:t>
        <a:bodyPr/>
        <a:lstStyle/>
        <a:p>
          <a:endParaRPr lang="it-IT" sz="2000"/>
        </a:p>
      </dgm:t>
    </dgm:pt>
    <dgm:pt modelId="{509833F1-8653-49B9-8865-8E70C4655EBB}" type="sibTrans" cxnId="{1EF8DE23-7C1A-45B4-A67B-2E4B2FCA8AC9}">
      <dgm:prSet/>
      <dgm:spPr/>
      <dgm:t>
        <a:bodyPr/>
        <a:lstStyle/>
        <a:p>
          <a:endParaRPr lang="it-IT" sz="2000"/>
        </a:p>
      </dgm:t>
    </dgm:pt>
    <dgm:pt modelId="{64B13D6D-27B6-45AB-98E9-0108025A2842}">
      <dgm:prSet phldrT="[Testo]" custT="1"/>
      <dgm:spPr/>
      <dgm:t>
        <a:bodyPr/>
        <a:lstStyle/>
        <a:p>
          <a:r>
            <a:rPr lang="it-IT" sz="1200" dirty="0"/>
            <a:t>Formazione</a:t>
          </a:r>
        </a:p>
      </dgm:t>
    </dgm:pt>
    <dgm:pt modelId="{BA533C7E-9404-4EBB-AB4B-216B2DE4609F}" type="parTrans" cxnId="{F2C39B14-7F29-48C4-8201-3A5347F57E12}">
      <dgm:prSet/>
      <dgm:spPr/>
      <dgm:t>
        <a:bodyPr/>
        <a:lstStyle/>
        <a:p>
          <a:endParaRPr lang="it-IT" sz="2000"/>
        </a:p>
      </dgm:t>
    </dgm:pt>
    <dgm:pt modelId="{88C9A5C6-2CBA-4585-8B75-85C3D846350B}" type="sibTrans" cxnId="{F2C39B14-7F29-48C4-8201-3A5347F57E12}">
      <dgm:prSet/>
      <dgm:spPr/>
      <dgm:t>
        <a:bodyPr/>
        <a:lstStyle/>
        <a:p>
          <a:endParaRPr lang="it-IT" sz="2000"/>
        </a:p>
      </dgm:t>
    </dgm:pt>
    <dgm:pt modelId="{F21ABDEA-88A2-4CE7-9566-9D08748D3078}">
      <dgm:prSet phldrT="[Testo]" custT="1"/>
      <dgm:spPr/>
      <dgm:t>
        <a:bodyPr/>
        <a:lstStyle/>
        <a:p>
          <a:r>
            <a:rPr lang="it-IT" sz="1200" dirty="0"/>
            <a:t>Laboratori virtuali</a:t>
          </a:r>
        </a:p>
      </dgm:t>
    </dgm:pt>
    <dgm:pt modelId="{535072C0-A9A7-428D-8FBD-BDD1CC631FF7}" type="parTrans" cxnId="{87CF2302-A100-4265-8BBA-B1B82C5D01F9}">
      <dgm:prSet/>
      <dgm:spPr/>
      <dgm:t>
        <a:bodyPr/>
        <a:lstStyle/>
        <a:p>
          <a:endParaRPr lang="it-IT" sz="2000"/>
        </a:p>
      </dgm:t>
    </dgm:pt>
    <dgm:pt modelId="{A69FC1F3-252B-41D6-8385-6B3130B62912}" type="sibTrans" cxnId="{87CF2302-A100-4265-8BBA-B1B82C5D01F9}">
      <dgm:prSet/>
      <dgm:spPr/>
      <dgm:t>
        <a:bodyPr/>
        <a:lstStyle/>
        <a:p>
          <a:endParaRPr lang="it-IT" sz="2000"/>
        </a:p>
      </dgm:t>
    </dgm:pt>
    <dgm:pt modelId="{62934A9F-E809-4E80-B97B-40C9573BB27F}">
      <dgm:prSet phldrT="[Testo]" custT="1"/>
      <dgm:spPr/>
      <dgm:t>
        <a:bodyPr/>
        <a:lstStyle/>
        <a:p>
          <a:r>
            <a:rPr lang="it-IT" sz="1200" dirty="0"/>
            <a:t>Attivazione Borse lavoro</a:t>
          </a:r>
        </a:p>
      </dgm:t>
    </dgm:pt>
    <dgm:pt modelId="{C30BB07A-7396-4D8F-A4FC-15E856002187}" type="parTrans" cxnId="{F1C2C32F-BE0E-420A-8DB9-97D2D609160F}">
      <dgm:prSet/>
      <dgm:spPr/>
      <dgm:t>
        <a:bodyPr/>
        <a:lstStyle/>
        <a:p>
          <a:endParaRPr lang="it-IT" sz="2000"/>
        </a:p>
      </dgm:t>
    </dgm:pt>
    <dgm:pt modelId="{EA6C888B-2E8E-44BE-9663-5ED0A6D45AF8}" type="sibTrans" cxnId="{F1C2C32F-BE0E-420A-8DB9-97D2D609160F}">
      <dgm:prSet/>
      <dgm:spPr/>
      <dgm:t>
        <a:bodyPr/>
        <a:lstStyle/>
        <a:p>
          <a:endParaRPr lang="it-IT" sz="2000"/>
        </a:p>
      </dgm:t>
    </dgm:pt>
    <dgm:pt modelId="{9C2CDEA7-29AD-44C2-801F-125EF1732208}">
      <dgm:prSet phldrT="[Testo]" custT="1"/>
      <dgm:spPr/>
      <dgm:t>
        <a:bodyPr/>
        <a:lstStyle/>
        <a:p>
          <a:r>
            <a:rPr lang="it-IT" sz="1200" dirty="0"/>
            <a:t>Verifica </a:t>
          </a:r>
          <a:br>
            <a:rPr lang="it-IT" sz="1200" dirty="0"/>
          </a:br>
          <a:r>
            <a:rPr lang="it-IT" sz="1200" dirty="0"/>
            <a:t>risultati</a:t>
          </a:r>
        </a:p>
      </dgm:t>
    </dgm:pt>
    <dgm:pt modelId="{32CAA8DA-1E7E-467C-A3FB-024621AD0A87}" type="parTrans" cxnId="{81DCB898-4AF9-4439-8A6C-0EAACBE58CF4}">
      <dgm:prSet/>
      <dgm:spPr/>
      <dgm:t>
        <a:bodyPr/>
        <a:lstStyle/>
        <a:p>
          <a:endParaRPr lang="it-IT" sz="2000"/>
        </a:p>
      </dgm:t>
    </dgm:pt>
    <dgm:pt modelId="{54FFADC2-9ECD-4FC1-A627-1820CF4FBA5C}" type="sibTrans" cxnId="{81DCB898-4AF9-4439-8A6C-0EAACBE58CF4}">
      <dgm:prSet/>
      <dgm:spPr/>
      <dgm:t>
        <a:bodyPr/>
        <a:lstStyle/>
        <a:p>
          <a:endParaRPr lang="it-IT" sz="2000"/>
        </a:p>
      </dgm:t>
    </dgm:pt>
    <dgm:pt modelId="{E6709E4B-699B-4354-BA03-ED7BF5B154D4}">
      <dgm:prSet phldrT="[Testo]" custT="1"/>
      <dgm:spPr/>
      <dgm:t>
        <a:bodyPr/>
        <a:lstStyle/>
        <a:p>
          <a:r>
            <a:rPr lang="it-IT" sz="1200" dirty="0"/>
            <a:t>Presentazione risultati</a:t>
          </a:r>
        </a:p>
      </dgm:t>
    </dgm:pt>
    <dgm:pt modelId="{AF4918E3-D9C5-45D6-8573-AED332C30CD4}" type="parTrans" cxnId="{C485CC99-0D95-4515-9901-4CCC9864A8FD}">
      <dgm:prSet/>
      <dgm:spPr/>
      <dgm:t>
        <a:bodyPr/>
        <a:lstStyle/>
        <a:p>
          <a:endParaRPr lang="it-IT" sz="2000"/>
        </a:p>
      </dgm:t>
    </dgm:pt>
    <dgm:pt modelId="{EB3D65AF-6889-486D-AD57-F44D90BA5311}" type="sibTrans" cxnId="{C485CC99-0D95-4515-9901-4CCC9864A8FD}">
      <dgm:prSet/>
      <dgm:spPr/>
      <dgm:t>
        <a:bodyPr/>
        <a:lstStyle/>
        <a:p>
          <a:endParaRPr lang="it-IT" sz="2000"/>
        </a:p>
      </dgm:t>
    </dgm:pt>
    <dgm:pt modelId="{D03C03E5-8EB5-472C-8169-82EEF975F2AA}" type="pres">
      <dgm:prSet presAssocID="{CC9CB5B3-00D5-4E27-BC19-13622D23BA4F}" presName="CompostProcess" presStyleCnt="0">
        <dgm:presLayoutVars>
          <dgm:dir/>
          <dgm:resizeHandles val="exact"/>
        </dgm:presLayoutVars>
      </dgm:prSet>
      <dgm:spPr/>
    </dgm:pt>
    <dgm:pt modelId="{1796D8FA-6044-4F2B-9D54-64523C5B6496}" type="pres">
      <dgm:prSet presAssocID="{CC9CB5B3-00D5-4E27-BC19-13622D23BA4F}" presName="arrow" presStyleLbl="bgShp" presStyleIdx="0" presStyleCnt="1"/>
      <dgm:spPr/>
    </dgm:pt>
    <dgm:pt modelId="{1D82A8AF-889A-47E5-87A0-8BD18BF5BA5D}" type="pres">
      <dgm:prSet presAssocID="{CC9CB5B3-00D5-4E27-BC19-13622D23BA4F}" presName="linearProcess" presStyleCnt="0"/>
      <dgm:spPr/>
    </dgm:pt>
    <dgm:pt modelId="{D0F28841-1579-42FC-ACE7-050C5D91750D}" type="pres">
      <dgm:prSet presAssocID="{B3577D27-C777-4A3B-B499-4670A8943C04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137442-0721-4AD5-91C5-0ABAA1182E99}" type="pres">
      <dgm:prSet presAssocID="{509833F1-8653-49B9-8865-8E70C4655EBB}" presName="sibTrans" presStyleCnt="0"/>
      <dgm:spPr/>
    </dgm:pt>
    <dgm:pt modelId="{B3642A6D-3C9A-4734-8C63-5BA700461E56}" type="pres">
      <dgm:prSet presAssocID="{64B13D6D-27B6-45AB-98E9-0108025A2842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844013-CC03-4801-A8F9-5F0A4ECCF7DE}" type="pres">
      <dgm:prSet presAssocID="{88C9A5C6-2CBA-4585-8B75-85C3D846350B}" presName="sibTrans" presStyleCnt="0"/>
      <dgm:spPr/>
    </dgm:pt>
    <dgm:pt modelId="{C0DB6F09-BCBF-4FB2-B6CA-959790CC0614}" type="pres">
      <dgm:prSet presAssocID="{F21ABDEA-88A2-4CE7-9566-9D08748D3078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6E386C-96F2-41A6-B84B-9C91C493CC45}" type="pres">
      <dgm:prSet presAssocID="{A69FC1F3-252B-41D6-8385-6B3130B62912}" presName="sibTrans" presStyleCnt="0"/>
      <dgm:spPr/>
    </dgm:pt>
    <dgm:pt modelId="{82E8458A-477A-404E-A097-E92AF0C40D11}" type="pres">
      <dgm:prSet presAssocID="{62934A9F-E809-4E80-B97B-40C9573BB27F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9AFD47-D232-492D-A579-CD56E52C2C37}" type="pres">
      <dgm:prSet presAssocID="{EA6C888B-2E8E-44BE-9663-5ED0A6D45AF8}" presName="sibTrans" presStyleCnt="0"/>
      <dgm:spPr/>
    </dgm:pt>
    <dgm:pt modelId="{326D4611-56C6-4D7E-80DD-4EF4147F6C7D}" type="pres">
      <dgm:prSet presAssocID="{9C2CDEA7-29AD-44C2-801F-125EF1732208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D84986-B40A-4629-B549-AB5BD8A05B2D}" type="pres">
      <dgm:prSet presAssocID="{54FFADC2-9ECD-4FC1-A627-1820CF4FBA5C}" presName="sibTrans" presStyleCnt="0"/>
      <dgm:spPr/>
    </dgm:pt>
    <dgm:pt modelId="{0E635105-DF93-4209-8613-21A06B1A78B9}" type="pres">
      <dgm:prSet presAssocID="{E6709E4B-699B-4354-BA03-ED7BF5B154D4}" presName="textNode" presStyleLbl="node1" presStyleIdx="5" presStyleCnt="6" custScaleX="1179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02B8B8B-56B5-4EF3-A7C4-B89665894110}" type="presOf" srcId="{F21ABDEA-88A2-4CE7-9566-9D08748D3078}" destId="{C0DB6F09-BCBF-4FB2-B6CA-959790CC0614}" srcOrd="0" destOrd="0" presId="urn:microsoft.com/office/officeart/2005/8/layout/hProcess9"/>
    <dgm:cxn modelId="{CDC5A1BF-16B9-4B72-9EFC-ED8C409FD816}" type="presOf" srcId="{9C2CDEA7-29AD-44C2-801F-125EF1732208}" destId="{326D4611-56C6-4D7E-80DD-4EF4147F6C7D}" srcOrd="0" destOrd="0" presId="urn:microsoft.com/office/officeart/2005/8/layout/hProcess9"/>
    <dgm:cxn modelId="{F1C2C32F-BE0E-420A-8DB9-97D2D609160F}" srcId="{CC9CB5B3-00D5-4E27-BC19-13622D23BA4F}" destId="{62934A9F-E809-4E80-B97B-40C9573BB27F}" srcOrd="3" destOrd="0" parTransId="{C30BB07A-7396-4D8F-A4FC-15E856002187}" sibTransId="{EA6C888B-2E8E-44BE-9663-5ED0A6D45AF8}"/>
    <dgm:cxn modelId="{C8A8B9EF-794C-4CD3-BBEA-74045A66F0BD}" type="presOf" srcId="{64B13D6D-27B6-45AB-98E9-0108025A2842}" destId="{B3642A6D-3C9A-4734-8C63-5BA700461E56}" srcOrd="0" destOrd="0" presId="urn:microsoft.com/office/officeart/2005/8/layout/hProcess9"/>
    <dgm:cxn modelId="{F2C39B14-7F29-48C4-8201-3A5347F57E12}" srcId="{CC9CB5B3-00D5-4E27-BC19-13622D23BA4F}" destId="{64B13D6D-27B6-45AB-98E9-0108025A2842}" srcOrd="1" destOrd="0" parTransId="{BA533C7E-9404-4EBB-AB4B-216B2DE4609F}" sibTransId="{88C9A5C6-2CBA-4585-8B75-85C3D846350B}"/>
    <dgm:cxn modelId="{81DCB898-4AF9-4439-8A6C-0EAACBE58CF4}" srcId="{CC9CB5B3-00D5-4E27-BC19-13622D23BA4F}" destId="{9C2CDEA7-29AD-44C2-801F-125EF1732208}" srcOrd="4" destOrd="0" parTransId="{32CAA8DA-1E7E-467C-A3FB-024621AD0A87}" sibTransId="{54FFADC2-9ECD-4FC1-A627-1820CF4FBA5C}"/>
    <dgm:cxn modelId="{87CF2302-A100-4265-8BBA-B1B82C5D01F9}" srcId="{CC9CB5B3-00D5-4E27-BC19-13622D23BA4F}" destId="{F21ABDEA-88A2-4CE7-9566-9D08748D3078}" srcOrd="2" destOrd="0" parTransId="{535072C0-A9A7-428D-8FBD-BDD1CC631FF7}" sibTransId="{A69FC1F3-252B-41D6-8385-6B3130B62912}"/>
    <dgm:cxn modelId="{1ACBF5D6-A1CD-471A-8472-5508886C7482}" type="presOf" srcId="{CC9CB5B3-00D5-4E27-BC19-13622D23BA4F}" destId="{D03C03E5-8EB5-472C-8169-82EEF975F2AA}" srcOrd="0" destOrd="0" presId="urn:microsoft.com/office/officeart/2005/8/layout/hProcess9"/>
    <dgm:cxn modelId="{E9E439BE-00B8-4636-BB50-B181F02EE348}" type="presOf" srcId="{E6709E4B-699B-4354-BA03-ED7BF5B154D4}" destId="{0E635105-DF93-4209-8613-21A06B1A78B9}" srcOrd="0" destOrd="0" presId="urn:microsoft.com/office/officeart/2005/8/layout/hProcess9"/>
    <dgm:cxn modelId="{A73AFFE1-9C39-48A8-A2D4-8CA09FA372A5}" type="presOf" srcId="{62934A9F-E809-4E80-B97B-40C9573BB27F}" destId="{82E8458A-477A-404E-A097-E92AF0C40D11}" srcOrd="0" destOrd="0" presId="urn:microsoft.com/office/officeart/2005/8/layout/hProcess9"/>
    <dgm:cxn modelId="{FE1172A5-E164-49F1-A493-475D54E08C0C}" type="presOf" srcId="{B3577D27-C777-4A3B-B499-4670A8943C04}" destId="{D0F28841-1579-42FC-ACE7-050C5D91750D}" srcOrd="0" destOrd="0" presId="urn:microsoft.com/office/officeart/2005/8/layout/hProcess9"/>
    <dgm:cxn modelId="{1EF8DE23-7C1A-45B4-A67B-2E4B2FCA8AC9}" srcId="{CC9CB5B3-00D5-4E27-BC19-13622D23BA4F}" destId="{B3577D27-C777-4A3B-B499-4670A8943C04}" srcOrd="0" destOrd="0" parTransId="{D80750CE-5049-4E24-880A-6EA32B90F20C}" sibTransId="{509833F1-8653-49B9-8865-8E70C4655EBB}"/>
    <dgm:cxn modelId="{C485CC99-0D95-4515-9901-4CCC9864A8FD}" srcId="{CC9CB5B3-00D5-4E27-BC19-13622D23BA4F}" destId="{E6709E4B-699B-4354-BA03-ED7BF5B154D4}" srcOrd="5" destOrd="0" parTransId="{AF4918E3-D9C5-45D6-8573-AED332C30CD4}" sibTransId="{EB3D65AF-6889-486D-AD57-F44D90BA5311}"/>
    <dgm:cxn modelId="{D412E6BC-E362-432F-8FCD-4F198AD4F289}" type="presParOf" srcId="{D03C03E5-8EB5-472C-8169-82EEF975F2AA}" destId="{1796D8FA-6044-4F2B-9D54-64523C5B6496}" srcOrd="0" destOrd="0" presId="urn:microsoft.com/office/officeart/2005/8/layout/hProcess9"/>
    <dgm:cxn modelId="{01590C79-51DE-4158-93FA-7A421C817511}" type="presParOf" srcId="{D03C03E5-8EB5-472C-8169-82EEF975F2AA}" destId="{1D82A8AF-889A-47E5-87A0-8BD18BF5BA5D}" srcOrd="1" destOrd="0" presId="urn:microsoft.com/office/officeart/2005/8/layout/hProcess9"/>
    <dgm:cxn modelId="{A68CFBA6-17DD-4B61-80F7-31E93E14F0C0}" type="presParOf" srcId="{1D82A8AF-889A-47E5-87A0-8BD18BF5BA5D}" destId="{D0F28841-1579-42FC-ACE7-050C5D91750D}" srcOrd="0" destOrd="0" presId="urn:microsoft.com/office/officeart/2005/8/layout/hProcess9"/>
    <dgm:cxn modelId="{5DE4E101-B17B-4E92-860D-AF6AB4FE6BCA}" type="presParOf" srcId="{1D82A8AF-889A-47E5-87A0-8BD18BF5BA5D}" destId="{C8137442-0721-4AD5-91C5-0ABAA1182E99}" srcOrd="1" destOrd="0" presId="urn:microsoft.com/office/officeart/2005/8/layout/hProcess9"/>
    <dgm:cxn modelId="{D333EDD6-5EDE-4343-873B-68E99B1967AD}" type="presParOf" srcId="{1D82A8AF-889A-47E5-87A0-8BD18BF5BA5D}" destId="{B3642A6D-3C9A-4734-8C63-5BA700461E56}" srcOrd="2" destOrd="0" presId="urn:microsoft.com/office/officeart/2005/8/layout/hProcess9"/>
    <dgm:cxn modelId="{CA858300-6D7B-44F1-9914-059DF98D7623}" type="presParOf" srcId="{1D82A8AF-889A-47E5-87A0-8BD18BF5BA5D}" destId="{21844013-CC03-4801-A8F9-5F0A4ECCF7DE}" srcOrd="3" destOrd="0" presId="urn:microsoft.com/office/officeart/2005/8/layout/hProcess9"/>
    <dgm:cxn modelId="{1C652564-9AD6-4213-B997-94F4B4939B51}" type="presParOf" srcId="{1D82A8AF-889A-47E5-87A0-8BD18BF5BA5D}" destId="{C0DB6F09-BCBF-4FB2-B6CA-959790CC0614}" srcOrd="4" destOrd="0" presId="urn:microsoft.com/office/officeart/2005/8/layout/hProcess9"/>
    <dgm:cxn modelId="{E1F09B00-B616-4892-B66C-8E2B01ED457F}" type="presParOf" srcId="{1D82A8AF-889A-47E5-87A0-8BD18BF5BA5D}" destId="{146E386C-96F2-41A6-B84B-9C91C493CC45}" srcOrd="5" destOrd="0" presId="urn:microsoft.com/office/officeart/2005/8/layout/hProcess9"/>
    <dgm:cxn modelId="{1E57FB92-7AEA-420A-8FA8-48DB80038735}" type="presParOf" srcId="{1D82A8AF-889A-47E5-87A0-8BD18BF5BA5D}" destId="{82E8458A-477A-404E-A097-E92AF0C40D11}" srcOrd="6" destOrd="0" presId="urn:microsoft.com/office/officeart/2005/8/layout/hProcess9"/>
    <dgm:cxn modelId="{B46ADB2C-873E-48F7-87D5-C44099D99FDB}" type="presParOf" srcId="{1D82A8AF-889A-47E5-87A0-8BD18BF5BA5D}" destId="{309AFD47-D232-492D-A579-CD56E52C2C37}" srcOrd="7" destOrd="0" presId="urn:microsoft.com/office/officeart/2005/8/layout/hProcess9"/>
    <dgm:cxn modelId="{27E46272-503F-439A-85F8-292D53FBAB33}" type="presParOf" srcId="{1D82A8AF-889A-47E5-87A0-8BD18BF5BA5D}" destId="{326D4611-56C6-4D7E-80DD-4EF4147F6C7D}" srcOrd="8" destOrd="0" presId="urn:microsoft.com/office/officeart/2005/8/layout/hProcess9"/>
    <dgm:cxn modelId="{71CE934D-8115-4B6C-AA4A-C7058DA54C0D}" type="presParOf" srcId="{1D82A8AF-889A-47E5-87A0-8BD18BF5BA5D}" destId="{C2D84986-B40A-4629-B549-AB5BD8A05B2D}" srcOrd="9" destOrd="0" presId="urn:microsoft.com/office/officeart/2005/8/layout/hProcess9"/>
    <dgm:cxn modelId="{4A6F45F8-88F5-4EFC-A47F-2FEA6FF19AA5}" type="presParOf" srcId="{1D82A8AF-889A-47E5-87A0-8BD18BF5BA5D}" destId="{0E635105-DF93-4209-8613-21A06B1A78B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F92295-1CB4-4120-AF2A-28D4E3F753F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E8B3B1D-EBC0-4242-BABF-C61F662BB913}">
      <dgm:prSet phldrT="[Testo]"/>
      <dgm:spPr/>
      <dgm:t>
        <a:bodyPr/>
        <a:lstStyle/>
        <a:p>
          <a:r>
            <a:rPr lang="it-IT" dirty="0"/>
            <a:t>Accoglienza</a:t>
          </a:r>
        </a:p>
      </dgm:t>
    </dgm:pt>
    <dgm:pt modelId="{45DD1DBB-42BF-49F8-8920-ABBF024D0BD8}" type="parTrans" cxnId="{F4D87D61-AB87-4249-9130-7B5491CE0207}">
      <dgm:prSet/>
      <dgm:spPr/>
      <dgm:t>
        <a:bodyPr/>
        <a:lstStyle/>
        <a:p>
          <a:endParaRPr lang="it-IT"/>
        </a:p>
      </dgm:t>
    </dgm:pt>
    <dgm:pt modelId="{5E2537DF-44AA-4319-A94D-25B1B8F2F01C}" type="sibTrans" cxnId="{F4D87D61-AB87-4249-9130-7B5491CE0207}">
      <dgm:prSet/>
      <dgm:spPr/>
      <dgm:t>
        <a:bodyPr/>
        <a:lstStyle/>
        <a:p>
          <a:endParaRPr lang="it-IT"/>
        </a:p>
      </dgm:t>
    </dgm:pt>
    <dgm:pt modelId="{97B843A4-CADA-4EA5-961A-6D9F6E8A5F38}">
      <dgm:prSet phldrT="[Testo]"/>
      <dgm:spPr/>
      <dgm:t>
        <a:bodyPr/>
        <a:lstStyle/>
        <a:p>
          <a:r>
            <a:rPr lang="it-IT" dirty="0"/>
            <a:t>Fornitura dei servizi di base</a:t>
          </a:r>
        </a:p>
      </dgm:t>
    </dgm:pt>
    <dgm:pt modelId="{F31E4749-0AE5-4F38-BB9E-49A5AB5894DE}" type="parTrans" cxnId="{327CB809-CC49-42C2-A13B-2B427B561FD0}">
      <dgm:prSet/>
      <dgm:spPr/>
      <dgm:t>
        <a:bodyPr/>
        <a:lstStyle/>
        <a:p>
          <a:endParaRPr lang="it-IT"/>
        </a:p>
      </dgm:t>
    </dgm:pt>
    <dgm:pt modelId="{99D57152-AA4A-4F31-8233-66BFAB020D89}" type="sibTrans" cxnId="{327CB809-CC49-42C2-A13B-2B427B561FD0}">
      <dgm:prSet/>
      <dgm:spPr/>
      <dgm:t>
        <a:bodyPr/>
        <a:lstStyle/>
        <a:p>
          <a:endParaRPr lang="it-IT"/>
        </a:p>
      </dgm:t>
    </dgm:pt>
    <dgm:pt modelId="{F8DEB488-DDB1-422C-BC47-3107E5814461}">
      <dgm:prSet phldrT="[Testo]"/>
      <dgm:spPr/>
      <dgm:t>
        <a:bodyPr/>
        <a:lstStyle/>
        <a:p>
          <a:r>
            <a:rPr lang="it-IT" dirty="0"/>
            <a:t>Partecipazione al buon funzionamento delle strutture informative</a:t>
          </a:r>
        </a:p>
      </dgm:t>
    </dgm:pt>
    <dgm:pt modelId="{5FFA8D07-DAB4-4C4F-8D9C-E57AF4DA2FE9}" type="parTrans" cxnId="{F844C00C-5F68-423A-BDD8-1B4D772D7AC0}">
      <dgm:prSet/>
      <dgm:spPr/>
      <dgm:t>
        <a:bodyPr/>
        <a:lstStyle/>
        <a:p>
          <a:endParaRPr lang="it-IT"/>
        </a:p>
      </dgm:t>
    </dgm:pt>
    <dgm:pt modelId="{B965E0F2-C092-4BFE-82E1-9D3803F6BF4B}" type="sibTrans" cxnId="{F844C00C-5F68-423A-BDD8-1B4D772D7AC0}">
      <dgm:prSet/>
      <dgm:spPr/>
      <dgm:t>
        <a:bodyPr/>
        <a:lstStyle/>
        <a:p>
          <a:endParaRPr lang="it-IT"/>
        </a:p>
      </dgm:t>
    </dgm:pt>
    <dgm:pt modelId="{259EAAD7-497A-41BF-93DB-6CDBC55D89F0}">
      <dgm:prSet phldrT="[Testo]"/>
      <dgm:spPr/>
      <dgm:t>
        <a:bodyPr/>
        <a:lstStyle/>
        <a:p>
          <a:r>
            <a:rPr lang="it-IT" dirty="0"/>
            <a:t>Sorveglianza</a:t>
          </a:r>
        </a:p>
      </dgm:t>
    </dgm:pt>
    <dgm:pt modelId="{D330A8BD-B5C7-47B3-BFDF-A24EA81DC2DA}" type="parTrans" cxnId="{4E4FC11C-D6D9-4958-B7F3-0E9D4B2B0A00}">
      <dgm:prSet/>
      <dgm:spPr/>
      <dgm:t>
        <a:bodyPr/>
        <a:lstStyle/>
        <a:p>
          <a:endParaRPr lang="it-IT"/>
        </a:p>
      </dgm:t>
    </dgm:pt>
    <dgm:pt modelId="{F0593DFF-0FCE-477F-ABE5-8A541B89B0CD}" type="sibTrans" cxnId="{4E4FC11C-D6D9-4958-B7F3-0E9D4B2B0A00}">
      <dgm:prSet/>
      <dgm:spPr/>
      <dgm:t>
        <a:bodyPr/>
        <a:lstStyle/>
        <a:p>
          <a:endParaRPr lang="it-IT"/>
        </a:p>
      </dgm:t>
    </dgm:pt>
    <dgm:pt modelId="{1529EBFD-D70A-4F72-98A7-3CD56E658716}">
      <dgm:prSet phldrT="[Testo]"/>
      <dgm:spPr/>
      <dgm:t>
        <a:bodyPr/>
        <a:lstStyle/>
        <a:p>
          <a:r>
            <a:rPr lang="it-IT" dirty="0"/>
            <a:t>Partecipazione alla protezione delle opere e al rispetto del regolamento</a:t>
          </a:r>
        </a:p>
      </dgm:t>
    </dgm:pt>
    <dgm:pt modelId="{CAF2B451-9CEE-435B-A493-1FC8A1BCA541}" type="parTrans" cxnId="{26610472-7620-4738-A737-FBA232A4EE1B}">
      <dgm:prSet/>
      <dgm:spPr/>
      <dgm:t>
        <a:bodyPr/>
        <a:lstStyle/>
        <a:p>
          <a:endParaRPr lang="it-IT"/>
        </a:p>
      </dgm:t>
    </dgm:pt>
    <dgm:pt modelId="{F6858BE0-AD05-437B-82F6-66BBEB18EDC6}" type="sibTrans" cxnId="{26610472-7620-4738-A737-FBA232A4EE1B}">
      <dgm:prSet/>
      <dgm:spPr/>
      <dgm:t>
        <a:bodyPr/>
        <a:lstStyle/>
        <a:p>
          <a:endParaRPr lang="it-IT"/>
        </a:p>
      </dgm:t>
    </dgm:pt>
    <dgm:pt modelId="{C97A3D85-429E-4632-B7FA-B98F24F0A577}">
      <dgm:prSet phldrT="[Testo]"/>
      <dgm:spPr/>
      <dgm:t>
        <a:bodyPr/>
        <a:lstStyle/>
        <a:p>
          <a:r>
            <a:rPr lang="it-IT" dirty="0"/>
            <a:t>Capacità di ascolto delle esigenze dei visitatori e sensibilità verso situazioni per le quali è richiesta una cura particolare</a:t>
          </a:r>
        </a:p>
      </dgm:t>
    </dgm:pt>
    <dgm:pt modelId="{97088E3C-A9DD-4F5D-A044-81E0A6EDEBC9}" type="parTrans" cxnId="{6A757D09-A53C-400B-9B80-22192F2AAD82}">
      <dgm:prSet/>
      <dgm:spPr/>
      <dgm:t>
        <a:bodyPr/>
        <a:lstStyle/>
        <a:p>
          <a:endParaRPr lang="it-IT"/>
        </a:p>
      </dgm:t>
    </dgm:pt>
    <dgm:pt modelId="{680B512C-E7D1-48FB-B14D-1540D09543EF}" type="sibTrans" cxnId="{6A757D09-A53C-400B-9B80-22192F2AAD82}">
      <dgm:prSet/>
      <dgm:spPr/>
      <dgm:t>
        <a:bodyPr/>
        <a:lstStyle/>
        <a:p>
          <a:endParaRPr lang="it-IT"/>
        </a:p>
      </dgm:t>
    </dgm:pt>
    <dgm:pt modelId="{F4F962D1-B596-4DAF-9768-8281ED753128}">
      <dgm:prSet phldrT="[Testo]"/>
      <dgm:spPr/>
      <dgm:t>
        <a:bodyPr/>
        <a:lstStyle/>
        <a:p>
          <a:r>
            <a:rPr lang="it-IT" dirty="0"/>
            <a:t>Affiancamento al personale della struttura nella gestione delle relazioni, compreso il front office (anche in altre lingue)</a:t>
          </a:r>
        </a:p>
      </dgm:t>
    </dgm:pt>
    <dgm:pt modelId="{25B7FC64-8BE7-4676-8ADB-153EC32DE257}" type="parTrans" cxnId="{90F4B31C-4612-4568-8CCC-C0A8D40EF338}">
      <dgm:prSet/>
      <dgm:spPr/>
      <dgm:t>
        <a:bodyPr/>
        <a:lstStyle/>
        <a:p>
          <a:endParaRPr lang="it-IT"/>
        </a:p>
      </dgm:t>
    </dgm:pt>
    <dgm:pt modelId="{8C449057-9451-4C65-A4BA-C28BE7A313EC}" type="sibTrans" cxnId="{90F4B31C-4612-4568-8CCC-C0A8D40EF338}">
      <dgm:prSet/>
      <dgm:spPr/>
      <dgm:t>
        <a:bodyPr/>
        <a:lstStyle/>
        <a:p>
          <a:endParaRPr lang="it-IT"/>
        </a:p>
      </dgm:t>
    </dgm:pt>
    <dgm:pt modelId="{F1C28D18-B476-4C1B-8C14-E555DBD5551C}">
      <dgm:prSet phldrT="[Testo]"/>
      <dgm:spPr/>
      <dgm:t>
        <a:bodyPr/>
        <a:lstStyle/>
        <a:p>
          <a:r>
            <a:rPr lang="it-IT" dirty="0"/>
            <a:t>Consigliano i visitatori sulla migliore fruizione delle opere e dei materiali esposti</a:t>
          </a:r>
        </a:p>
      </dgm:t>
    </dgm:pt>
    <dgm:pt modelId="{C7B4AACB-7E86-4ACA-9F80-A3021B2ACE88}" type="parTrans" cxnId="{5394AEF6-92AD-4CB3-B270-9BF3EB55FFC5}">
      <dgm:prSet/>
      <dgm:spPr/>
      <dgm:t>
        <a:bodyPr/>
        <a:lstStyle/>
        <a:p>
          <a:endParaRPr lang="it-IT"/>
        </a:p>
      </dgm:t>
    </dgm:pt>
    <dgm:pt modelId="{A7DD9FED-C91D-4DA8-903F-401B88BE9DE8}" type="sibTrans" cxnId="{5394AEF6-92AD-4CB3-B270-9BF3EB55FFC5}">
      <dgm:prSet/>
      <dgm:spPr/>
      <dgm:t>
        <a:bodyPr/>
        <a:lstStyle/>
        <a:p>
          <a:endParaRPr lang="it-IT"/>
        </a:p>
      </dgm:t>
    </dgm:pt>
    <dgm:pt modelId="{9F6846D3-BA9C-494A-BA78-257B18EF36C9}" type="pres">
      <dgm:prSet presAssocID="{68F92295-1CB4-4120-AF2A-28D4E3F753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2B3FC82-47EA-426F-9669-E71574D55911}" type="pres">
      <dgm:prSet presAssocID="{CE8B3B1D-EBC0-4242-BABF-C61F662BB913}" presName="linNode" presStyleCnt="0"/>
      <dgm:spPr/>
    </dgm:pt>
    <dgm:pt modelId="{6E86F14B-ABFE-455F-AE6E-02D92B93A52C}" type="pres">
      <dgm:prSet presAssocID="{CE8B3B1D-EBC0-4242-BABF-C61F662BB913}" presName="parentText" presStyleLbl="node1" presStyleIdx="0" presStyleCnt="2" custScaleX="71284" custScaleY="7037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4EE08C-8A02-4C04-A8F3-689FCF490E70}" type="pres">
      <dgm:prSet presAssocID="{CE8B3B1D-EBC0-4242-BABF-C61F662BB913}" presName="descendantText" presStyleLbl="alignAccFollowNode1" presStyleIdx="0" presStyleCnt="2" custScaleX="1144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79B01D-4377-47A9-83F3-FBE4701E02CB}" type="pres">
      <dgm:prSet presAssocID="{5E2537DF-44AA-4319-A94D-25B1B8F2F01C}" presName="sp" presStyleCnt="0"/>
      <dgm:spPr/>
    </dgm:pt>
    <dgm:pt modelId="{5B0AEF05-E785-4063-82AB-489FF13C175E}" type="pres">
      <dgm:prSet presAssocID="{259EAAD7-497A-41BF-93DB-6CDBC55D89F0}" presName="linNode" presStyleCnt="0"/>
      <dgm:spPr/>
    </dgm:pt>
    <dgm:pt modelId="{C90FC439-203D-4452-AA9E-6994BE6C0450}" type="pres">
      <dgm:prSet presAssocID="{259EAAD7-497A-41BF-93DB-6CDBC55D89F0}" presName="parentText" presStyleLbl="node1" presStyleIdx="1" presStyleCnt="2" custScaleX="71284" custScaleY="4066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5813B1-01E4-4D5A-8008-C17888751F26}" type="pres">
      <dgm:prSet presAssocID="{259EAAD7-497A-41BF-93DB-6CDBC55D89F0}" presName="descendantText" presStyleLbl="alignAccFollowNode1" presStyleIdx="1" presStyleCnt="2" custScaleX="116081" custScaleY="561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B40EFB6-9FF8-43E6-907A-7495BF2CDFD2}" type="presOf" srcId="{68F92295-1CB4-4120-AF2A-28D4E3F753FC}" destId="{9F6846D3-BA9C-494A-BA78-257B18EF36C9}" srcOrd="0" destOrd="0" presId="urn:microsoft.com/office/officeart/2005/8/layout/vList5"/>
    <dgm:cxn modelId="{5A0544C2-F51A-46C1-8527-97FC1DAE1260}" type="presOf" srcId="{259EAAD7-497A-41BF-93DB-6CDBC55D89F0}" destId="{C90FC439-203D-4452-AA9E-6994BE6C0450}" srcOrd="0" destOrd="0" presId="urn:microsoft.com/office/officeart/2005/8/layout/vList5"/>
    <dgm:cxn modelId="{F4D87D61-AB87-4249-9130-7B5491CE0207}" srcId="{68F92295-1CB4-4120-AF2A-28D4E3F753FC}" destId="{CE8B3B1D-EBC0-4242-BABF-C61F662BB913}" srcOrd="0" destOrd="0" parTransId="{45DD1DBB-42BF-49F8-8920-ABBF024D0BD8}" sibTransId="{5E2537DF-44AA-4319-A94D-25B1B8F2F01C}"/>
    <dgm:cxn modelId="{AE8B029E-C8DC-4EE8-8BF7-31DCD22BE1D0}" type="presOf" srcId="{F8DEB488-DDB1-422C-BC47-3107E5814461}" destId="{104EE08C-8A02-4C04-A8F3-689FCF490E70}" srcOrd="0" destOrd="1" presId="urn:microsoft.com/office/officeart/2005/8/layout/vList5"/>
    <dgm:cxn modelId="{90F4B31C-4612-4568-8CCC-C0A8D40EF338}" srcId="{CE8B3B1D-EBC0-4242-BABF-C61F662BB913}" destId="{F4F962D1-B596-4DAF-9768-8281ED753128}" srcOrd="3" destOrd="0" parTransId="{25B7FC64-8BE7-4676-8ADB-153EC32DE257}" sibTransId="{8C449057-9451-4C65-A4BA-C28BE7A313EC}"/>
    <dgm:cxn modelId="{9DCBBEC1-EF84-4AF1-A39C-289751E4540B}" type="presOf" srcId="{F1C28D18-B476-4C1B-8C14-E555DBD5551C}" destId="{655813B1-01E4-4D5A-8008-C17888751F26}" srcOrd="0" destOrd="1" presId="urn:microsoft.com/office/officeart/2005/8/layout/vList5"/>
    <dgm:cxn modelId="{2C0205C6-0255-49D9-9C9D-FB031A1E2ED6}" type="presOf" srcId="{F4F962D1-B596-4DAF-9768-8281ED753128}" destId="{104EE08C-8A02-4C04-A8F3-689FCF490E70}" srcOrd="0" destOrd="3" presId="urn:microsoft.com/office/officeart/2005/8/layout/vList5"/>
    <dgm:cxn modelId="{26610472-7620-4738-A737-FBA232A4EE1B}" srcId="{259EAAD7-497A-41BF-93DB-6CDBC55D89F0}" destId="{1529EBFD-D70A-4F72-98A7-3CD56E658716}" srcOrd="0" destOrd="0" parTransId="{CAF2B451-9CEE-435B-A493-1FC8A1BCA541}" sibTransId="{F6858BE0-AD05-437B-82F6-66BBEB18EDC6}"/>
    <dgm:cxn modelId="{C2DBC665-491A-4AB4-9FD5-01E7063E9DCD}" type="presOf" srcId="{C97A3D85-429E-4632-B7FA-B98F24F0A577}" destId="{104EE08C-8A02-4C04-A8F3-689FCF490E70}" srcOrd="0" destOrd="2" presId="urn:microsoft.com/office/officeart/2005/8/layout/vList5"/>
    <dgm:cxn modelId="{4E4FC11C-D6D9-4958-B7F3-0E9D4B2B0A00}" srcId="{68F92295-1CB4-4120-AF2A-28D4E3F753FC}" destId="{259EAAD7-497A-41BF-93DB-6CDBC55D89F0}" srcOrd="1" destOrd="0" parTransId="{D330A8BD-B5C7-47B3-BFDF-A24EA81DC2DA}" sibTransId="{F0593DFF-0FCE-477F-ABE5-8A541B89B0CD}"/>
    <dgm:cxn modelId="{F844C00C-5F68-423A-BDD8-1B4D772D7AC0}" srcId="{CE8B3B1D-EBC0-4242-BABF-C61F662BB913}" destId="{F8DEB488-DDB1-422C-BC47-3107E5814461}" srcOrd="1" destOrd="0" parTransId="{5FFA8D07-DAB4-4C4F-8D9C-E57AF4DA2FE9}" sibTransId="{B965E0F2-C092-4BFE-82E1-9D3803F6BF4B}"/>
    <dgm:cxn modelId="{6A757D09-A53C-400B-9B80-22192F2AAD82}" srcId="{CE8B3B1D-EBC0-4242-BABF-C61F662BB913}" destId="{C97A3D85-429E-4632-B7FA-B98F24F0A577}" srcOrd="2" destOrd="0" parTransId="{97088E3C-A9DD-4F5D-A044-81E0A6EDEBC9}" sibTransId="{680B512C-E7D1-48FB-B14D-1540D09543EF}"/>
    <dgm:cxn modelId="{8814F399-1D04-453A-8F60-050D1423A856}" type="presOf" srcId="{1529EBFD-D70A-4F72-98A7-3CD56E658716}" destId="{655813B1-01E4-4D5A-8008-C17888751F26}" srcOrd="0" destOrd="0" presId="urn:microsoft.com/office/officeart/2005/8/layout/vList5"/>
    <dgm:cxn modelId="{327CB809-CC49-42C2-A13B-2B427B561FD0}" srcId="{CE8B3B1D-EBC0-4242-BABF-C61F662BB913}" destId="{97B843A4-CADA-4EA5-961A-6D9F6E8A5F38}" srcOrd="0" destOrd="0" parTransId="{F31E4749-0AE5-4F38-BB9E-49A5AB5894DE}" sibTransId="{99D57152-AA4A-4F31-8233-66BFAB020D89}"/>
    <dgm:cxn modelId="{5C0048BC-F4EF-481B-A65F-6C8C9AB8E071}" type="presOf" srcId="{CE8B3B1D-EBC0-4242-BABF-C61F662BB913}" destId="{6E86F14B-ABFE-455F-AE6E-02D92B93A52C}" srcOrd="0" destOrd="0" presId="urn:microsoft.com/office/officeart/2005/8/layout/vList5"/>
    <dgm:cxn modelId="{5394AEF6-92AD-4CB3-B270-9BF3EB55FFC5}" srcId="{259EAAD7-497A-41BF-93DB-6CDBC55D89F0}" destId="{F1C28D18-B476-4C1B-8C14-E555DBD5551C}" srcOrd="1" destOrd="0" parTransId="{C7B4AACB-7E86-4ACA-9F80-A3021B2ACE88}" sibTransId="{A7DD9FED-C91D-4DA8-903F-401B88BE9DE8}"/>
    <dgm:cxn modelId="{33B2CBE5-4F25-4D7E-A9C1-D35D411D6D0C}" type="presOf" srcId="{97B843A4-CADA-4EA5-961A-6D9F6E8A5F38}" destId="{104EE08C-8A02-4C04-A8F3-689FCF490E70}" srcOrd="0" destOrd="0" presId="urn:microsoft.com/office/officeart/2005/8/layout/vList5"/>
    <dgm:cxn modelId="{01AC7069-01E6-4698-A820-C7386C79B183}" type="presParOf" srcId="{9F6846D3-BA9C-494A-BA78-257B18EF36C9}" destId="{B2B3FC82-47EA-426F-9669-E71574D55911}" srcOrd="0" destOrd="0" presId="urn:microsoft.com/office/officeart/2005/8/layout/vList5"/>
    <dgm:cxn modelId="{7E920884-FBFC-4287-B698-046A81005405}" type="presParOf" srcId="{B2B3FC82-47EA-426F-9669-E71574D55911}" destId="{6E86F14B-ABFE-455F-AE6E-02D92B93A52C}" srcOrd="0" destOrd="0" presId="urn:microsoft.com/office/officeart/2005/8/layout/vList5"/>
    <dgm:cxn modelId="{4DBB085A-BCC9-41D8-B1E7-9B245CE60A94}" type="presParOf" srcId="{B2B3FC82-47EA-426F-9669-E71574D55911}" destId="{104EE08C-8A02-4C04-A8F3-689FCF490E70}" srcOrd="1" destOrd="0" presId="urn:microsoft.com/office/officeart/2005/8/layout/vList5"/>
    <dgm:cxn modelId="{A03E354F-3350-46EB-9778-FB63559B5D11}" type="presParOf" srcId="{9F6846D3-BA9C-494A-BA78-257B18EF36C9}" destId="{8D79B01D-4377-47A9-83F3-FBE4701E02CB}" srcOrd="1" destOrd="0" presId="urn:microsoft.com/office/officeart/2005/8/layout/vList5"/>
    <dgm:cxn modelId="{D33E6E57-005E-4FF9-A320-2A857D534509}" type="presParOf" srcId="{9F6846D3-BA9C-494A-BA78-257B18EF36C9}" destId="{5B0AEF05-E785-4063-82AB-489FF13C175E}" srcOrd="2" destOrd="0" presId="urn:microsoft.com/office/officeart/2005/8/layout/vList5"/>
    <dgm:cxn modelId="{C6A6385D-2A87-46A6-9198-24B7A5198FF4}" type="presParOf" srcId="{5B0AEF05-E785-4063-82AB-489FF13C175E}" destId="{C90FC439-203D-4452-AA9E-6994BE6C0450}" srcOrd="0" destOrd="0" presId="urn:microsoft.com/office/officeart/2005/8/layout/vList5"/>
    <dgm:cxn modelId="{6F2FD618-A5BA-4879-AB60-E71DF70695F0}" type="presParOf" srcId="{5B0AEF05-E785-4063-82AB-489FF13C175E}" destId="{655813B1-01E4-4D5A-8008-C17888751F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F92295-1CB4-4120-AF2A-28D4E3F753F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E8B3B1D-EBC0-4242-BABF-C61F662BB913}">
      <dgm:prSet phldrT="[Testo]"/>
      <dgm:spPr/>
      <dgm:t>
        <a:bodyPr/>
        <a:lstStyle/>
        <a:p>
          <a:r>
            <a:rPr lang="it-IT" dirty="0"/>
            <a:t>Visitatori</a:t>
          </a:r>
          <a:br>
            <a:rPr lang="it-IT" dirty="0"/>
          </a:br>
          <a:r>
            <a:rPr lang="it-IT" dirty="0"/>
            <a:t>Pubblico</a:t>
          </a:r>
          <a:br>
            <a:rPr lang="it-IT" dirty="0"/>
          </a:br>
          <a:r>
            <a:rPr lang="it-IT" dirty="0"/>
            <a:t>Utenti</a:t>
          </a:r>
        </a:p>
      </dgm:t>
    </dgm:pt>
    <dgm:pt modelId="{45DD1DBB-42BF-49F8-8920-ABBF024D0BD8}" type="parTrans" cxnId="{F4D87D61-AB87-4249-9130-7B5491CE0207}">
      <dgm:prSet/>
      <dgm:spPr/>
      <dgm:t>
        <a:bodyPr/>
        <a:lstStyle/>
        <a:p>
          <a:endParaRPr lang="it-IT"/>
        </a:p>
      </dgm:t>
    </dgm:pt>
    <dgm:pt modelId="{5E2537DF-44AA-4319-A94D-25B1B8F2F01C}" type="sibTrans" cxnId="{F4D87D61-AB87-4249-9130-7B5491CE0207}">
      <dgm:prSet/>
      <dgm:spPr/>
      <dgm:t>
        <a:bodyPr/>
        <a:lstStyle/>
        <a:p>
          <a:endParaRPr lang="it-IT"/>
        </a:p>
      </dgm:t>
    </dgm:pt>
    <dgm:pt modelId="{97B843A4-CADA-4EA5-961A-6D9F6E8A5F38}">
      <dgm:prSet phldrT="[Testo]"/>
      <dgm:spPr/>
      <dgm:t>
        <a:bodyPr/>
        <a:lstStyle/>
        <a:p>
          <a:r>
            <a:rPr lang="it-IT" dirty="0"/>
            <a:t>rispondere alle richieste pervenute via telefono o via E-mail </a:t>
          </a:r>
        </a:p>
      </dgm:t>
    </dgm:pt>
    <dgm:pt modelId="{F31E4749-0AE5-4F38-BB9E-49A5AB5894DE}" type="parTrans" cxnId="{327CB809-CC49-42C2-A13B-2B427B561FD0}">
      <dgm:prSet/>
      <dgm:spPr/>
      <dgm:t>
        <a:bodyPr/>
        <a:lstStyle/>
        <a:p>
          <a:endParaRPr lang="it-IT"/>
        </a:p>
      </dgm:t>
    </dgm:pt>
    <dgm:pt modelId="{99D57152-AA4A-4F31-8233-66BFAB020D89}" type="sibTrans" cxnId="{327CB809-CC49-42C2-A13B-2B427B561FD0}">
      <dgm:prSet/>
      <dgm:spPr/>
      <dgm:t>
        <a:bodyPr/>
        <a:lstStyle/>
        <a:p>
          <a:endParaRPr lang="it-IT"/>
        </a:p>
      </dgm:t>
    </dgm:pt>
    <dgm:pt modelId="{259EAAD7-497A-41BF-93DB-6CDBC55D89F0}">
      <dgm:prSet phldrT="[Testo]"/>
      <dgm:spPr/>
      <dgm:t>
        <a:bodyPr/>
        <a:lstStyle/>
        <a:p>
          <a:r>
            <a:rPr lang="it-IT" dirty="0"/>
            <a:t>Struttura e collaboratori</a:t>
          </a:r>
        </a:p>
      </dgm:t>
    </dgm:pt>
    <dgm:pt modelId="{D330A8BD-B5C7-47B3-BFDF-A24EA81DC2DA}" type="parTrans" cxnId="{4E4FC11C-D6D9-4958-B7F3-0E9D4B2B0A00}">
      <dgm:prSet/>
      <dgm:spPr/>
      <dgm:t>
        <a:bodyPr/>
        <a:lstStyle/>
        <a:p>
          <a:endParaRPr lang="it-IT"/>
        </a:p>
      </dgm:t>
    </dgm:pt>
    <dgm:pt modelId="{F0593DFF-0FCE-477F-ABE5-8A541B89B0CD}" type="sibTrans" cxnId="{4E4FC11C-D6D9-4958-B7F3-0E9D4B2B0A00}">
      <dgm:prSet/>
      <dgm:spPr/>
      <dgm:t>
        <a:bodyPr/>
        <a:lstStyle/>
        <a:p>
          <a:endParaRPr lang="it-IT"/>
        </a:p>
      </dgm:t>
    </dgm:pt>
    <dgm:pt modelId="{1529EBFD-D70A-4F72-98A7-3CD56E658716}">
      <dgm:prSet phldrT="[Testo]"/>
      <dgm:spPr/>
      <dgm:t>
        <a:bodyPr/>
        <a:lstStyle/>
        <a:p>
          <a:r>
            <a:rPr lang="it-IT" dirty="0"/>
            <a:t>ricevere, smistare e inoltrare le richieste provenienti dai portatori di interesse coinvolti</a:t>
          </a:r>
        </a:p>
      </dgm:t>
    </dgm:pt>
    <dgm:pt modelId="{CAF2B451-9CEE-435B-A493-1FC8A1BCA541}" type="parTrans" cxnId="{26610472-7620-4738-A737-FBA232A4EE1B}">
      <dgm:prSet/>
      <dgm:spPr/>
      <dgm:t>
        <a:bodyPr/>
        <a:lstStyle/>
        <a:p>
          <a:endParaRPr lang="it-IT"/>
        </a:p>
      </dgm:t>
    </dgm:pt>
    <dgm:pt modelId="{F6858BE0-AD05-437B-82F6-66BBEB18EDC6}" type="sibTrans" cxnId="{26610472-7620-4738-A737-FBA232A4EE1B}">
      <dgm:prSet/>
      <dgm:spPr/>
      <dgm:t>
        <a:bodyPr/>
        <a:lstStyle/>
        <a:p>
          <a:endParaRPr lang="it-IT"/>
        </a:p>
      </dgm:t>
    </dgm:pt>
    <dgm:pt modelId="{D2437380-EB8F-49A2-8C2B-A3F2B2263D7E}">
      <dgm:prSet/>
      <dgm:spPr/>
      <dgm:t>
        <a:bodyPr/>
        <a:lstStyle/>
        <a:p>
          <a:r>
            <a:rPr lang="it-IT"/>
            <a:t>ricevere e informare il pubblico e i visitatori</a:t>
          </a:r>
        </a:p>
      </dgm:t>
    </dgm:pt>
    <dgm:pt modelId="{94609315-B451-4318-951C-2D7F049582A4}" type="parTrans" cxnId="{FF31B8CC-EA69-4AF8-AD43-40AF052A4FC4}">
      <dgm:prSet/>
      <dgm:spPr/>
      <dgm:t>
        <a:bodyPr/>
        <a:lstStyle/>
        <a:p>
          <a:endParaRPr lang="it-IT"/>
        </a:p>
      </dgm:t>
    </dgm:pt>
    <dgm:pt modelId="{DF4E4AE6-CCFC-43D9-808F-73B4DBF6003E}" type="sibTrans" cxnId="{FF31B8CC-EA69-4AF8-AD43-40AF052A4FC4}">
      <dgm:prSet/>
      <dgm:spPr/>
      <dgm:t>
        <a:bodyPr/>
        <a:lstStyle/>
        <a:p>
          <a:endParaRPr lang="it-IT"/>
        </a:p>
      </dgm:t>
    </dgm:pt>
    <dgm:pt modelId="{892A3113-E904-4376-A3B2-ED2707DB5E77}">
      <dgm:prSet/>
      <dgm:spPr/>
      <dgm:t>
        <a:bodyPr/>
        <a:lstStyle/>
        <a:p>
          <a:r>
            <a:rPr lang="it-IT"/>
            <a:t>ascoltare le esigenze dei visitatori durante la loro permanenza</a:t>
          </a:r>
        </a:p>
      </dgm:t>
    </dgm:pt>
    <dgm:pt modelId="{9412AEE9-01F4-4068-917D-725C33F28DE9}" type="parTrans" cxnId="{2B2C649C-76C6-4665-B18A-AAC86E9485EF}">
      <dgm:prSet/>
      <dgm:spPr/>
      <dgm:t>
        <a:bodyPr/>
        <a:lstStyle/>
        <a:p>
          <a:endParaRPr lang="it-IT"/>
        </a:p>
      </dgm:t>
    </dgm:pt>
    <dgm:pt modelId="{F3336F16-05BD-4C66-BB3C-3DC9C41FFA40}" type="sibTrans" cxnId="{2B2C649C-76C6-4665-B18A-AAC86E9485EF}">
      <dgm:prSet/>
      <dgm:spPr/>
      <dgm:t>
        <a:bodyPr/>
        <a:lstStyle/>
        <a:p>
          <a:endParaRPr lang="it-IT"/>
        </a:p>
      </dgm:t>
    </dgm:pt>
    <dgm:pt modelId="{50ECA89D-A312-44C2-B828-190088429113}">
      <dgm:prSet/>
      <dgm:spPr/>
      <dgm:t>
        <a:bodyPr/>
        <a:lstStyle/>
        <a:p>
          <a:r>
            <a:rPr lang="it-IT"/>
            <a:t>distribuire la modulistica ad uso del pubblico o dei clienti</a:t>
          </a:r>
        </a:p>
      </dgm:t>
    </dgm:pt>
    <dgm:pt modelId="{6E913DA0-164A-4266-A745-E1E608995C8E}" type="parTrans" cxnId="{D023C703-BCB4-44EE-A414-B0955CD41701}">
      <dgm:prSet/>
      <dgm:spPr/>
      <dgm:t>
        <a:bodyPr/>
        <a:lstStyle/>
        <a:p>
          <a:endParaRPr lang="it-IT"/>
        </a:p>
      </dgm:t>
    </dgm:pt>
    <dgm:pt modelId="{2E5EEA75-405B-486F-B5D0-A0F6AC20FBC1}" type="sibTrans" cxnId="{D023C703-BCB4-44EE-A414-B0955CD41701}">
      <dgm:prSet/>
      <dgm:spPr/>
      <dgm:t>
        <a:bodyPr/>
        <a:lstStyle/>
        <a:p>
          <a:endParaRPr lang="it-IT"/>
        </a:p>
      </dgm:t>
    </dgm:pt>
    <dgm:pt modelId="{DABE9428-617F-402B-8310-436019547134}">
      <dgm:prSet/>
      <dgm:spPr/>
      <dgm:t>
        <a:bodyPr/>
        <a:lstStyle/>
        <a:p>
          <a:r>
            <a:rPr lang="it-IT"/>
            <a:t>aggiornare i materiali informativi nei rispettivi punti di prelievo</a:t>
          </a:r>
        </a:p>
      </dgm:t>
    </dgm:pt>
    <dgm:pt modelId="{DA6145BA-FB1F-4E16-BE26-5F43CD34F726}" type="parTrans" cxnId="{B5B8ACA7-16AE-4942-B649-3DCC5071786D}">
      <dgm:prSet/>
      <dgm:spPr/>
      <dgm:t>
        <a:bodyPr/>
        <a:lstStyle/>
        <a:p>
          <a:endParaRPr lang="it-IT"/>
        </a:p>
      </dgm:t>
    </dgm:pt>
    <dgm:pt modelId="{AE3987AE-A5B8-4672-84DD-424311EE9C4B}" type="sibTrans" cxnId="{B5B8ACA7-16AE-4942-B649-3DCC5071786D}">
      <dgm:prSet/>
      <dgm:spPr/>
      <dgm:t>
        <a:bodyPr/>
        <a:lstStyle/>
        <a:p>
          <a:endParaRPr lang="it-IT"/>
        </a:p>
      </dgm:t>
    </dgm:pt>
    <dgm:pt modelId="{9AD6C8F4-678E-4F75-8D02-36A19C45D265}">
      <dgm:prSet/>
      <dgm:spPr/>
      <dgm:t>
        <a:bodyPr/>
        <a:lstStyle/>
        <a:p>
          <a:r>
            <a:rPr lang="it-IT" dirty="0"/>
            <a:t>se presente e in caso di necessità attivare il sistema 'gestione code'</a:t>
          </a:r>
        </a:p>
      </dgm:t>
    </dgm:pt>
    <dgm:pt modelId="{788D23B2-21FF-4C13-99A7-A010FEA0E114}" type="parTrans" cxnId="{72E727CE-6C6E-4921-9CE8-04B75034E55E}">
      <dgm:prSet/>
      <dgm:spPr/>
      <dgm:t>
        <a:bodyPr/>
        <a:lstStyle/>
        <a:p>
          <a:endParaRPr lang="it-IT"/>
        </a:p>
      </dgm:t>
    </dgm:pt>
    <dgm:pt modelId="{01CF6D6D-CBEA-47C0-B8C3-E512C292738C}" type="sibTrans" cxnId="{72E727CE-6C6E-4921-9CE8-04B75034E55E}">
      <dgm:prSet/>
      <dgm:spPr/>
      <dgm:t>
        <a:bodyPr/>
        <a:lstStyle/>
        <a:p>
          <a:endParaRPr lang="it-IT"/>
        </a:p>
      </dgm:t>
    </dgm:pt>
    <dgm:pt modelId="{6CCCE4A1-94AD-49F3-AA19-EF1D951B720C}">
      <dgm:prSet/>
      <dgm:spPr/>
      <dgm:t>
        <a:bodyPr/>
        <a:lstStyle/>
        <a:p>
          <a:r>
            <a:rPr lang="it-IT"/>
            <a:t>archiviare e gestire dati e documenti </a:t>
          </a:r>
        </a:p>
      </dgm:t>
    </dgm:pt>
    <dgm:pt modelId="{08D3F623-3717-4421-845D-D36E677D75BF}" type="parTrans" cxnId="{DE716686-C87C-4CF3-B714-50D04B3546BB}">
      <dgm:prSet/>
      <dgm:spPr/>
      <dgm:t>
        <a:bodyPr/>
        <a:lstStyle/>
        <a:p>
          <a:endParaRPr lang="it-IT"/>
        </a:p>
      </dgm:t>
    </dgm:pt>
    <dgm:pt modelId="{19210AC1-2A9F-446B-BBA7-90089CB5AF4E}" type="sibTrans" cxnId="{DE716686-C87C-4CF3-B714-50D04B3546BB}">
      <dgm:prSet/>
      <dgm:spPr/>
      <dgm:t>
        <a:bodyPr/>
        <a:lstStyle/>
        <a:p>
          <a:endParaRPr lang="it-IT"/>
        </a:p>
      </dgm:t>
    </dgm:pt>
    <dgm:pt modelId="{A233606C-E27B-436F-9B8F-6B5075231824}">
      <dgm:prSet/>
      <dgm:spPr/>
      <dgm:t>
        <a:bodyPr/>
        <a:lstStyle/>
        <a:p>
          <a:r>
            <a:rPr lang="it-IT" dirty="0"/>
            <a:t>sbrigare semplici pratiche amministrative</a:t>
          </a:r>
        </a:p>
      </dgm:t>
    </dgm:pt>
    <dgm:pt modelId="{530CCB59-8469-45CB-94DF-77C905A15B68}" type="parTrans" cxnId="{191D1414-8F28-408B-8CE6-994C2FD96BD8}">
      <dgm:prSet/>
      <dgm:spPr/>
      <dgm:t>
        <a:bodyPr/>
        <a:lstStyle/>
        <a:p>
          <a:endParaRPr lang="it-IT"/>
        </a:p>
      </dgm:t>
    </dgm:pt>
    <dgm:pt modelId="{683EB528-94A4-4C45-A258-EBFD98EC6F21}" type="sibTrans" cxnId="{191D1414-8F28-408B-8CE6-994C2FD96BD8}">
      <dgm:prSet/>
      <dgm:spPr/>
      <dgm:t>
        <a:bodyPr/>
        <a:lstStyle/>
        <a:p>
          <a:endParaRPr lang="it-IT"/>
        </a:p>
      </dgm:t>
    </dgm:pt>
    <dgm:pt modelId="{9F6846D3-BA9C-494A-BA78-257B18EF36C9}" type="pres">
      <dgm:prSet presAssocID="{68F92295-1CB4-4120-AF2A-28D4E3F753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2B3FC82-47EA-426F-9669-E71574D55911}" type="pres">
      <dgm:prSet presAssocID="{CE8B3B1D-EBC0-4242-BABF-C61F662BB913}" presName="linNode" presStyleCnt="0"/>
      <dgm:spPr/>
    </dgm:pt>
    <dgm:pt modelId="{6E86F14B-ABFE-455F-AE6E-02D92B93A52C}" type="pres">
      <dgm:prSet presAssocID="{CE8B3B1D-EBC0-4242-BABF-C61F662BB913}" presName="parentText" presStyleLbl="node1" presStyleIdx="0" presStyleCnt="2" custScaleX="71284" custScaleY="7037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4EE08C-8A02-4C04-A8F3-689FCF490E70}" type="pres">
      <dgm:prSet presAssocID="{CE8B3B1D-EBC0-4242-BABF-C61F662BB913}" presName="descendantText" presStyleLbl="alignAccFollowNode1" presStyleIdx="0" presStyleCnt="2" custScaleX="1144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79B01D-4377-47A9-83F3-FBE4701E02CB}" type="pres">
      <dgm:prSet presAssocID="{5E2537DF-44AA-4319-A94D-25B1B8F2F01C}" presName="sp" presStyleCnt="0"/>
      <dgm:spPr/>
    </dgm:pt>
    <dgm:pt modelId="{5B0AEF05-E785-4063-82AB-489FF13C175E}" type="pres">
      <dgm:prSet presAssocID="{259EAAD7-497A-41BF-93DB-6CDBC55D89F0}" presName="linNode" presStyleCnt="0"/>
      <dgm:spPr/>
    </dgm:pt>
    <dgm:pt modelId="{C90FC439-203D-4452-AA9E-6994BE6C0450}" type="pres">
      <dgm:prSet presAssocID="{259EAAD7-497A-41BF-93DB-6CDBC55D89F0}" presName="parentText" presStyleLbl="node1" presStyleIdx="1" presStyleCnt="2" custScaleX="71284" custScaleY="4066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5813B1-01E4-4D5A-8008-C17888751F26}" type="pres">
      <dgm:prSet presAssocID="{259EAAD7-497A-41BF-93DB-6CDBC55D89F0}" presName="descendantText" presStyleLbl="alignAccFollowNode1" presStyleIdx="1" presStyleCnt="2" custScaleX="116081" custScaleY="561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B40EFB6-9FF8-43E6-907A-7495BF2CDFD2}" type="presOf" srcId="{68F92295-1CB4-4120-AF2A-28D4E3F753FC}" destId="{9F6846D3-BA9C-494A-BA78-257B18EF36C9}" srcOrd="0" destOrd="0" presId="urn:microsoft.com/office/officeart/2005/8/layout/vList5"/>
    <dgm:cxn modelId="{5A0544C2-F51A-46C1-8527-97FC1DAE1260}" type="presOf" srcId="{259EAAD7-497A-41BF-93DB-6CDBC55D89F0}" destId="{C90FC439-203D-4452-AA9E-6994BE6C0450}" srcOrd="0" destOrd="0" presId="urn:microsoft.com/office/officeart/2005/8/layout/vList5"/>
    <dgm:cxn modelId="{2B2C649C-76C6-4665-B18A-AAC86E9485EF}" srcId="{CE8B3B1D-EBC0-4242-BABF-C61F662BB913}" destId="{892A3113-E904-4376-A3B2-ED2707DB5E77}" srcOrd="2" destOrd="0" parTransId="{9412AEE9-01F4-4068-917D-725C33F28DE9}" sibTransId="{F3336F16-05BD-4C66-BB3C-3DC9C41FFA40}"/>
    <dgm:cxn modelId="{F4D87D61-AB87-4249-9130-7B5491CE0207}" srcId="{68F92295-1CB4-4120-AF2A-28D4E3F753FC}" destId="{CE8B3B1D-EBC0-4242-BABF-C61F662BB913}" srcOrd="0" destOrd="0" parTransId="{45DD1DBB-42BF-49F8-8920-ABBF024D0BD8}" sibTransId="{5E2537DF-44AA-4319-A94D-25B1B8F2F01C}"/>
    <dgm:cxn modelId="{57220D22-EAB7-45DD-881E-B36DEDA58240}" type="presOf" srcId="{50ECA89D-A312-44C2-B828-190088429113}" destId="{104EE08C-8A02-4C04-A8F3-689FCF490E70}" srcOrd="0" destOrd="3" presId="urn:microsoft.com/office/officeart/2005/8/layout/vList5"/>
    <dgm:cxn modelId="{951304BC-A772-49AD-B637-82B583A2FA17}" type="presOf" srcId="{DABE9428-617F-402B-8310-436019547134}" destId="{104EE08C-8A02-4C04-A8F3-689FCF490E70}" srcOrd="0" destOrd="4" presId="urn:microsoft.com/office/officeart/2005/8/layout/vList5"/>
    <dgm:cxn modelId="{72E727CE-6C6E-4921-9CE8-04B75034E55E}" srcId="{CE8B3B1D-EBC0-4242-BABF-C61F662BB913}" destId="{9AD6C8F4-678E-4F75-8D02-36A19C45D265}" srcOrd="5" destOrd="0" parTransId="{788D23B2-21FF-4C13-99A7-A010FEA0E114}" sibTransId="{01CF6D6D-CBEA-47C0-B8C3-E512C292738C}"/>
    <dgm:cxn modelId="{FF31B8CC-EA69-4AF8-AD43-40AF052A4FC4}" srcId="{CE8B3B1D-EBC0-4242-BABF-C61F662BB913}" destId="{D2437380-EB8F-49A2-8C2B-A3F2B2263D7E}" srcOrd="1" destOrd="0" parTransId="{94609315-B451-4318-951C-2D7F049582A4}" sibTransId="{DF4E4AE6-CCFC-43D9-808F-73B4DBF6003E}"/>
    <dgm:cxn modelId="{73F2FBFD-A0A7-4184-9863-07A89BE1A221}" type="presOf" srcId="{9AD6C8F4-678E-4F75-8D02-36A19C45D265}" destId="{104EE08C-8A02-4C04-A8F3-689FCF490E70}" srcOrd="0" destOrd="5" presId="urn:microsoft.com/office/officeart/2005/8/layout/vList5"/>
    <dgm:cxn modelId="{B5B8ACA7-16AE-4942-B649-3DCC5071786D}" srcId="{CE8B3B1D-EBC0-4242-BABF-C61F662BB913}" destId="{DABE9428-617F-402B-8310-436019547134}" srcOrd="4" destOrd="0" parTransId="{DA6145BA-FB1F-4E16-BE26-5F43CD34F726}" sibTransId="{AE3987AE-A5B8-4672-84DD-424311EE9C4B}"/>
    <dgm:cxn modelId="{D023C703-BCB4-44EE-A414-B0955CD41701}" srcId="{CE8B3B1D-EBC0-4242-BABF-C61F662BB913}" destId="{50ECA89D-A312-44C2-B828-190088429113}" srcOrd="3" destOrd="0" parTransId="{6E913DA0-164A-4266-A745-E1E608995C8E}" sibTransId="{2E5EEA75-405B-486F-B5D0-A0F6AC20FBC1}"/>
    <dgm:cxn modelId="{26610472-7620-4738-A737-FBA232A4EE1B}" srcId="{259EAAD7-497A-41BF-93DB-6CDBC55D89F0}" destId="{1529EBFD-D70A-4F72-98A7-3CD56E658716}" srcOrd="0" destOrd="0" parTransId="{CAF2B451-9CEE-435B-A493-1FC8A1BCA541}" sibTransId="{F6858BE0-AD05-437B-82F6-66BBEB18EDC6}"/>
    <dgm:cxn modelId="{9E922683-8AB8-4330-BC55-FC499BF16ED3}" type="presOf" srcId="{6CCCE4A1-94AD-49F3-AA19-EF1D951B720C}" destId="{655813B1-01E4-4D5A-8008-C17888751F26}" srcOrd="0" destOrd="1" presId="urn:microsoft.com/office/officeart/2005/8/layout/vList5"/>
    <dgm:cxn modelId="{7B0946F9-6818-44CD-9D75-37B6DC746640}" type="presOf" srcId="{A233606C-E27B-436F-9B8F-6B5075231824}" destId="{655813B1-01E4-4D5A-8008-C17888751F26}" srcOrd="0" destOrd="2" presId="urn:microsoft.com/office/officeart/2005/8/layout/vList5"/>
    <dgm:cxn modelId="{4E4FC11C-D6D9-4958-B7F3-0E9D4B2B0A00}" srcId="{68F92295-1CB4-4120-AF2A-28D4E3F753FC}" destId="{259EAAD7-497A-41BF-93DB-6CDBC55D89F0}" srcOrd="1" destOrd="0" parTransId="{D330A8BD-B5C7-47B3-BFDF-A24EA81DC2DA}" sibTransId="{F0593DFF-0FCE-477F-ABE5-8A541B89B0CD}"/>
    <dgm:cxn modelId="{191D1414-8F28-408B-8CE6-994C2FD96BD8}" srcId="{259EAAD7-497A-41BF-93DB-6CDBC55D89F0}" destId="{A233606C-E27B-436F-9B8F-6B5075231824}" srcOrd="2" destOrd="0" parTransId="{530CCB59-8469-45CB-94DF-77C905A15B68}" sibTransId="{683EB528-94A4-4C45-A258-EBFD98EC6F21}"/>
    <dgm:cxn modelId="{DE716686-C87C-4CF3-B714-50D04B3546BB}" srcId="{259EAAD7-497A-41BF-93DB-6CDBC55D89F0}" destId="{6CCCE4A1-94AD-49F3-AA19-EF1D951B720C}" srcOrd="1" destOrd="0" parTransId="{08D3F623-3717-4421-845D-D36E677D75BF}" sibTransId="{19210AC1-2A9F-446B-BBA7-90089CB5AF4E}"/>
    <dgm:cxn modelId="{846142E9-EBB9-4E07-AF57-F3CBECA79916}" type="presOf" srcId="{D2437380-EB8F-49A2-8C2B-A3F2B2263D7E}" destId="{104EE08C-8A02-4C04-A8F3-689FCF490E70}" srcOrd="0" destOrd="1" presId="urn:microsoft.com/office/officeart/2005/8/layout/vList5"/>
    <dgm:cxn modelId="{7233E9B1-1F7E-4CF1-A0D6-C989FFED6689}" type="presOf" srcId="{892A3113-E904-4376-A3B2-ED2707DB5E77}" destId="{104EE08C-8A02-4C04-A8F3-689FCF490E70}" srcOrd="0" destOrd="2" presId="urn:microsoft.com/office/officeart/2005/8/layout/vList5"/>
    <dgm:cxn modelId="{8814F399-1D04-453A-8F60-050D1423A856}" type="presOf" srcId="{1529EBFD-D70A-4F72-98A7-3CD56E658716}" destId="{655813B1-01E4-4D5A-8008-C17888751F26}" srcOrd="0" destOrd="0" presId="urn:microsoft.com/office/officeart/2005/8/layout/vList5"/>
    <dgm:cxn modelId="{327CB809-CC49-42C2-A13B-2B427B561FD0}" srcId="{CE8B3B1D-EBC0-4242-BABF-C61F662BB913}" destId="{97B843A4-CADA-4EA5-961A-6D9F6E8A5F38}" srcOrd="0" destOrd="0" parTransId="{F31E4749-0AE5-4F38-BB9E-49A5AB5894DE}" sibTransId="{99D57152-AA4A-4F31-8233-66BFAB020D89}"/>
    <dgm:cxn modelId="{5C0048BC-F4EF-481B-A65F-6C8C9AB8E071}" type="presOf" srcId="{CE8B3B1D-EBC0-4242-BABF-C61F662BB913}" destId="{6E86F14B-ABFE-455F-AE6E-02D92B93A52C}" srcOrd="0" destOrd="0" presId="urn:microsoft.com/office/officeart/2005/8/layout/vList5"/>
    <dgm:cxn modelId="{33B2CBE5-4F25-4D7E-A9C1-D35D411D6D0C}" type="presOf" srcId="{97B843A4-CADA-4EA5-961A-6D9F6E8A5F38}" destId="{104EE08C-8A02-4C04-A8F3-689FCF490E70}" srcOrd="0" destOrd="0" presId="urn:microsoft.com/office/officeart/2005/8/layout/vList5"/>
    <dgm:cxn modelId="{01AC7069-01E6-4698-A820-C7386C79B183}" type="presParOf" srcId="{9F6846D3-BA9C-494A-BA78-257B18EF36C9}" destId="{B2B3FC82-47EA-426F-9669-E71574D55911}" srcOrd="0" destOrd="0" presId="urn:microsoft.com/office/officeart/2005/8/layout/vList5"/>
    <dgm:cxn modelId="{7E920884-FBFC-4287-B698-046A81005405}" type="presParOf" srcId="{B2B3FC82-47EA-426F-9669-E71574D55911}" destId="{6E86F14B-ABFE-455F-AE6E-02D92B93A52C}" srcOrd="0" destOrd="0" presId="urn:microsoft.com/office/officeart/2005/8/layout/vList5"/>
    <dgm:cxn modelId="{4DBB085A-BCC9-41D8-B1E7-9B245CE60A94}" type="presParOf" srcId="{B2B3FC82-47EA-426F-9669-E71574D55911}" destId="{104EE08C-8A02-4C04-A8F3-689FCF490E70}" srcOrd="1" destOrd="0" presId="urn:microsoft.com/office/officeart/2005/8/layout/vList5"/>
    <dgm:cxn modelId="{A03E354F-3350-46EB-9778-FB63559B5D11}" type="presParOf" srcId="{9F6846D3-BA9C-494A-BA78-257B18EF36C9}" destId="{8D79B01D-4377-47A9-83F3-FBE4701E02CB}" srcOrd="1" destOrd="0" presId="urn:microsoft.com/office/officeart/2005/8/layout/vList5"/>
    <dgm:cxn modelId="{D33E6E57-005E-4FF9-A320-2A857D534509}" type="presParOf" srcId="{9F6846D3-BA9C-494A-BA78-257B18EF36C9}" destId="{5B0AEF05-E785-4063-82AB-489FF13C175E}" srcOrd="2" destOrd="0" presId="urn:microsoft.com/office/officeart/2005/8/layout/vList5"/>
    <dgm:cxn modelId="{C6A6385D-2A87-46A6-9198-24B7A5198FF4}" type="presParOf" srcId="{5B0AEF05-E785-4063-82AB-489FF13C175E}" destId="{C90FC439-203D-4452-AA9E-6994BE6C0450}" srcOrd="0" destOrd="0" presId="urn:microsoft.com/office/officeart/2005/8/layout/vList5"/>
    <dgm:cxn modelId="{6F2FD618-A5BA-4879-AB60-E71DF70695F0}" type="presParOf" srcId="{5B0AEF05-E785-4063-82AB-489FF13C175E}" destId="{655813B1-01E4-4D5A-8008-C17888751F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6D8FA-6044-4F2B-9D54-64523C5B6496}">
      <dsp:nvSpPr>
        <dsp:cNvPr id="0" name=""/>
        <dsp:cNvSpPr/>
      </dsp:nvSpPr>
      <dsp:spPr>
        <a:xfrm>
          <a:off x="621840" y="0"/>
          <a:ext cx="7047527" cy="350033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F28841-1579-42FC-ACE7-050C5D91750D}">
      <dsp:nvSpPr>
        <dsp:cNvPr id="0" name=""/>
        <dsp:cNvSpPr/>
      </dsp:nvSpPr>
      <dsp:spPr>
        <a:xfrm>
          <a:off x="2120" y="1050101"/>
          <a:ext cx="1181740" cy="14001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/>
            <a:t>Focus partecipanti</a:t>
          </a:r>
        </a:p>
      </dsp:txBody>
      <dsp:txXfrm>
        <a:off x="59808" y="1107789"/>
        <a:ext cx="1066364" cy="1284758"/>
      </dsp:txXfrm>
    </dsp:sp>
    <dsp:sp modelId="{B3642A6D-3C9A-4734-8C63-5BA700461E56}">
      <dsp:nvSpPr>
        <dsp:cNvPr id="0" name=""/>
        <dsp:cNvSpPr/>
      </dsp:nvSpPr>
      <dsp:spPr>
        <a:xfrm>
          <a:off x="1380816" y="1050101"/>
          <a:ext cx="1181740" cy="14001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/>
            <a:t>Formazione</a:t>
          </a:r>
        </a:p>
      </dsp:txBody>
      <dsp:txXfrm>
        <a:off x="1438504" y="1107789"/>
        <a:ext cx="1066364" cy="1284758"/>
      </dsp:txXfrm>
    </dsp:sp>
    <dsp:sp modelId="{C0DB6F09-BCBF-4FB2-B6CA-959790CC0614}">
      <dsp:nvSpPr>
        <dsp:cNvPr id="0" name=""/>
        <dsp:cNvSpPr/>
      </dsp:nvSpPr>
      <dsp:spPr>
        <a:xfrm>
          <a:off x="2759513" y="1050101"/>
          <a:ext cx="1181740" cy="140013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/>
            <a:t>Laboratori virtuali</a:t>
          </a:r>
        </a:p>
      </dsp:txBody>
      <dsp:txXfrm>
        <a:off x="2817201" y="1107789"/>
        <a:ext cx="1066364" cy="1284758"/>
      </dsp:txXfrm>
    </dsp:sp>
    <dsp:sp modelId="{82E8458A-477A-404E-A097-E92AF0C40D11}">
      <dsp:nvSpPr>
        <dsp:cNvPr id="0" name=""/>
        <dsp:cNvSpPr/>
      </dsp:nvSpPr>
      <dsp:spPr>
        <a:xfrm>
          <a:off x="4138210" y="1050101"/>
          <a:ext cx="1181740" cy="14001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/>
            <a:t>Attivazione Borse lavoro</a:t>
          </a:r>
        </a:p>
      </dsp:txBody>
      <dsp:txXfrm>
        <a:off x="4195898" y="1107789"/>
        <a:ext cx="1066364" cy="1284758"/>
      </dsp:txXfrm>
    </dsp:sp>
    <dsp:sp modelId="{326D4611-56C6-4D7E-80DD-4EF4147F6C7D}">
      <dsp:nvSpPr>
        <dsp:cNvPr id="0" name=""/>
        <dsp:cNvSpPr/>
      </dsp:nvSpPr>
      <dsp:spPr>
        <a:xfrm>
          <a:off x="5516907" y="1050101"/>
          <a:ext cx="1181740" cy="140013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/>
            <a:t>Verifica </a:t>
          </a:r>
          <a:br>
            <a:rPr lang="it-IT" sz="1200" kern="1200" dirty="0"/>
          </a:br>
          <a:r>
            <a:rPr lang="it-IT" sz="1200" kern="1200" dirty="0"/>
            <a:t>risultati</a:t>
          </a:r>
        </a:p>
      </dsp:txBody>
      <dsp:txXfrm>
        <a:off x="5574595" y="1107789"/>
        <a:ext cx="1066364" cy="1284758"/>
      </dsp:txXfrm>
    </dsp:sp>
    <dsp:sp modelId="{0E635105-DF93-4209-8613-21A06B1A78B9}">
      <dsp:nvSpPr>
        <dsp:cNvPr id="0" name=""/>
        <dsp:cNvSpPr/>
      </dsp:nvSpPr>
      <dsp:spPr>
        <a:xfrm>
          <a:off x="6895604" y="1050101"/>
          <a:ext cx="1393484" cy="14001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/>
            <a:t>Presentazione risultati</a:t>
          </a:r>
        </a:p>
      </dsp:txBody>
      <dsp:txXfrm>
        <a:off x="6963628" y="1118125"/>
        <a:ext cx="1257436" cy="1264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EE08C-8A02-4C04-A8F3-689FCF490E70}">
      <dsp:nvSpPr>
        <dsp:cNvPr id="0" name=""/>
        <dsp:cNvSpPr/>
      </dsp:nvSpPr>
      <dsp:spPr>
        <a:xfrm rot="5400000">
          <a:off x="2739455" y="-968486"/>
          <a:ext cx="3108895" cy="504821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/>
            <a:t>Fornitura dei servizi di base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/>
            <a:t>Partecipazione al buon funzionamento delle strutture informative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/>
            <a:t>Capacità di ascolto delle esigenze dei visitatori e sensibilità verso situazioni per le quali è richiesta una cura particolare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/>
            <a:t>Affiancamento al personale della struttura nella gestione delle relazioni, compreso il front office (anche in altre lingue)</a:t>
          </a:r>
        </a:p>
      </dsp:txBody>
      <dsp:txXfrm rot="-5400000">
        <a:off x="1769794" y="152939"/>
        <a:ext cx="4896453" cy="2805367"/>
      </dsp:txXfrm>
    </dsp:sp>
    <dsp:sp modelId="{6E86F14B-ABFE-455F-AE6E-02D92B93A52C}">
      <dsp:nvSpPr>
        <dsp:cNvPr id="0" name=""/>
        <dsp:cNvSpPr/>
      </dsp:nvSpPr>
      <dsp:spPr>
        <a:xfrm>
          <a:off x="1582" y="188174"/>
          <a:ext cx="1768212" cy="27348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Accoglienza</a:t>
          </a:r>
        </a:p>
      </dsp:txBody>
      <dsp:txXfrm>
        <a:off x="87899" y="274491"/>
        <a:ext cx="1595578" cy="2562261"/>
      </dsp:txXfrm>
    </dsp:sp>
    <dsp:sp modelId="{655813B1-01E4-4D5A-8008-C17888751F26}">
      <dsp:nvSpPr>
        <dsp:cNvPr id="0" name=""/>
        <dsp:cNvSpPr/>
      </dsp:nvSpPr>
      <dsp:spPr>
        <a:xfrm rot="5400000">
          <a:off x="3457053" y="1617116"/>
          <a:ext cx="1744432" cy="511895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/>
            <a:t>Partecipazione alla protezione delle opere e al rispetto del regolamento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/>
            <a:t>Consigliano i visitatori sulla migliore fruizione delle opere e dei materiali esposti</a:t>
          </a:r>
        </a:p>
      </dsp:txBody>
      <dsp:txXfrm rot="-5400000">
        <a:off x="1769794" y="3389531"/>
        <a:ext cx="5033794" cy="1574120"/>
      </dsp:txXfrm>
    </dsp:sp>
    <dsp:sp modelId="{C90FC439-203D-4452-AA9E-6994BE6C0450}">
      <dsp:nvSpPr>
        <dsp:cNvPr id="0" name=""/>
        <dsp:cNvSpPr/>
      </dsp:nvSpPr>
      <dsp:spPr>
        <a:xfrm>
          <a:off x="1582" y="3386504"/>
          <a:ext cx="1768212" cy="158017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Sorveglianza</a:t>
          </a:r>
        </a:p>
      </dsp:txBody>
      <dsp:txXfrm>
        <a:off x="78720" y="3463642"/>
        <a:ext cx="1613936" cy="14258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EE08C-8A02-4C04-A8F3-689FCF490E70}">
      <dsp:nvSpPr>
        <dsp:cNvPr id="0" name=""/>
        <dsp:cNvSpPr/>
      </dsp:nvSpPr>
      <dsp:spPr>
        <a:xfrm rot="5400000">
          <a:off x="2739455" y="-968486"/>
          <a:ext cx="3108895" cy="504821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/>
            <a:t>rispondere alle richieste pervenute via telefono o via E-mail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/>
            <a:t>ricevere e informare il pubblico e i visitatori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/>
            <a:t>ascoltare le esigenze dei visitatori durante la loro permanenza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/>
            <a:t>distribuire la modulistica ad uso del pubblico o dei clienti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/>
            <a:t>aggiornare i materiali informativi nei rispettivi punti di prelievo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/>
            <a:t>se presente e in caso di necessità attivare il sistema 'gestione code'</a:t>
          </a:r>
        </a:p>
      </dsp:txBody>
      <dsp:txXfrm rot="-5400000">
        <a:off x="1769794" y="152939"/>
        <a:ext cx="4896453" cy="2805367"/>
      </dsp:txXfrm>
    </dsp:sp>
    <dsp:sp modelId="{6E86F14B-ABFE-455F-AE6E-02D92B93A52C}">
      <dsp:nvSpPr>
        <dsp:cNvPr id="0" name=""/>
        <dsp:cNvSpPr/>
      </dsp:nvSpPr>
      <dsp:spPr>
        <a:xfrm>
          <a:off x="1582" y="188174"/>
          <a:ext cx="1768212" cy="27348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Visitatori</a:t>
          </a:r>
          <a:br>
            <a:rPr lang="it-IT" sz="2000" kern="1200" dirty="0"/>
          </a:br>
          <a:r>
            <a:rPr lang="it-IT" sz="2000" kern="1200" dirty="0"/>
            <a:t>Pubblico</a:t>
          </a:r>
          <a:br>
            <a:rPr lang="it-IT" sz="2000" kern="1200" dirty="0"/>
          </a:br>
          <a:r>
            <a:rPr lang="it-IT" sz="2000" kern="1200" dirty="0"/>
            <a:t>Utenti</a:t>
          </a:r>
        </a:p>
      </dsp:txBody>
      <dsp:txXfrm>
        <a:off x="87899" y="274491"/>
        <a:ext cx="1595578" cy="2562261"/>
      </dsp:txXfrm>
    </dsp:sp>
    <dsp:sp modelId="{655813B1-01E4-4D5A-8008-C17888751F26}">
      <dsp:nvSpPr>
        <dsp:cNvPr id="0" name=""/>
        <dsp:cNvSpPr/>
      </dsp:nvSpPr>
      <dsp:spPr>
        <a:xfrm rot="5400000">
          <a:off x="3457053" y="1617116"/>
          <a:ext cx="1744432" cy="511895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/>
            <a:t>ricevere, smistare e inoltrare le richieste provenienti dai portatori di interesse coinvolti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/>
            <a:t>archiviare e gestire dati e documenti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/>
            <a:t>sbrigare semplici pratiche amministrative</a:t>
          </a:r>
        </a:p>
      </dsp:txBody>
      <dsp:txXfrm rot="-5400000">
        <a:off x="1769794" y="3389531"/>
        <a:ext cx="5033794" cy="1574120"/>
      </dsp:txXfrm>
    </dsp:sp>
    <dsp:sp modelId="{C90FC439-203D-4452-AA9E-6994BE6C0450}">
      <dsp:nvSpPr>
        <dsp:cNvPr id="0" name=""/>
        <dsp:cNvSpPr/>
      </dsp:nvSpPr>
      <dsp:spPr>
        <a:xfrm>
          <a:off x="1582" y="3386504"/>
          <a:ext cx="1768212" cy="158017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Struttura e collaboratori</a:t>
          </a:r>
        </a:p>
      </dsp:txBody>
      <dsp:txXfrm>
        <a:off x="78720" y="3463642"/>
        <a:ext cx="1613936" cy="1425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E058D1E9-4C1E-442B-B8AA-94AAD73B2977}" type="datetimeFigureOut">
              <a:rPr lang="it-IT" smtClean="0"/>
              <a:t>02/02/2020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7387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851999B8-3553-4F55-8D2A-7A341356EC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31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50950"/>
            <a:ext cx="4497387" cy="33750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999B8-3553-4F55-8D2A-7A341356EC2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993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50950"/>
            <a:ext cx="4497387" cy="33750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999B8-3553-4F55-8D2A-7A341356EC2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028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50950"/>
            <a:ext cx="4497387" cy="33750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999B8-3553-4F55-8D2A-7A341356EC2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1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5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4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7523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65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2839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3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11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7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6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1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7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2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7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5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3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4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0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099474"/>
              </p:ext>
            </p:extLst>
          </p:nvPr>
        </p:nvGraphicFramePr>
        <p:xfrm>
          <a:off x="656492" y="1277815"/>
          <a:ext cx="8311661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3" imgW="6268868" imgH="2436165" progId="Word.Document.8">
                  <p:embed/>
                </p:oleObj>
              </mc:Choice>
              <mc:Fallback>
                <p:oleObj name="Document" r:id="rId3" imgW="6268868" imgH="243616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6492" y="1277815"/>
                        <a:ext cx="8311661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8166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6A5F30-8758-4002-8AA1-CC3CF3084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 attesi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C92BFB-D38B-4E4B-B3E8-8EDEE014F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599"/>
            <a:ext cx="6591985" cy="4169923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 startAt="4"/>
            </a:pPr>
            <a:r>
              <a:rPr lang="it-IT" dirty="0"/>
              <a:t>utilizzo delle borse lavoro per rendere più attraenti le attività finalizzandole all’attività lavorativa. </a:t>
            </a:r>
          </a:p>
          <a:p>
            <a:pPr>
              <a:buFont typeface="+mj-lt"/>
              <a:buAutoNum type="arabicParenR" startAt="4"/>
            </a:pPr>
            <a:r>
              <a:rPr lang="it-IT" dirty="0"/>
              <a:t>creazione di buone pratiche esportabili incastonata nelle normative esistenti. </a:t>
            </a:r>
          </a:p>
          <a:p>
            <a:pPr>
              <a:buFont typeface="+mj-lt"/>
              <a:buAutoNum type="arabicParenR" startAt="4"/>
            </a:pPr>
            <a:r>
              <a:rPr lang="it-IT" dirty="0"/>
              <a:t>coinvolgimento degli enti nel rafforzamento delle reti di relazioni dei rispettivi territori per permettere un’ulteriore migliore pianificazione degli strumenti amministrativi relativi alla B.L.. Coinvolgimento che riguardi diversi e nuovi ruoli in un contesto di promozione delle competenze.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9BDF0BB-CBC4-4F56-9C42-9795B16D4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431" y="6059467"/>
            <a:ext cx="843025" cy="36337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33AD827-4F6A-4DA5-901E-86A4EAF4EFF7}"/>
              </a:ext>
            </a:extLst>
          </p:cNvPr>
          <p:cNvSpPr txBox="1"/>
          <p:nvPr/>
        </p:nvSpPr>
        <p:spPr>
          <a:xfrm>
            <a:off x="4515589" y="6384093"/>
            <a:ext cx="1274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Gemona del Friuli</a:t>
            </a:r>
          </a:p>
        </p:txBody>
      </p:sp>
    </p:spTree>
    <p:extLst>
      <p:ext uri="{BB962C8B-B14F-4D97-AF65-F5344CB8AC3E}">
        <p14:creationId xmlns:p14="http://schemas.microsoft.com/office/powerpoint/2010/main" val="246768624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Piano formativo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it-IT" b="1" dirty="0">
                <a:solidFill>
                  <a:srgbClr val="58585A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Conoscenze, competenze e abilità</a:t>
            </a: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it-IT" sz="1600" dirty="0">
                <a:solidFill>
                  <a:srgbClr val="58585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(presso ISIS Magrini – Marchetti: mesi febbraio marzo</a:t>
            </a:r>
            <a:r>
              <a:rPr lang="it-IT" sz="1200" dirty="0">
                <a:solidFill>
                  <a:srgbClr val="58585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/>
              <a:t>Nel settore dei beni culturali, la prima professione riguarda gli operatori dei servizi di accoglienza al pubblico e di custodia. </a:t>
            </a:r>
          </a:p>
          <a:p>
            <a:pPr marL="0" indent="0">
              <a:buNone/>
            </a:pPr>
            <a:r>
              <a:rPr lang="it-IT" dirty="0"/>
              <a:t>I tradizionali compiti riguardano la custodia e vigilanza del patrimonio museale negli spazi espositivi e nelle attigue pertinenze di musei, monumenti, aree archeologiche, biblioteche, immobili, beni ed impianti in genere.</a:t>
            </a:r>
          </a:p>
          <a:p>
            <a:pPr marL="0" indent="0">
              <a:buNone/>
            </a:pPr>
            <a:r>
              <a:rPr lang="it-IT" dirty="0"/>
              <a:t>Nel progetto prevediamo di aggiungere altre capacità</a:t>
            </a:r>
          </a:p>
        </p:txBody>
      </p:sp>
    </p:spTree>
    <p:extLst>
      <p:ext uri="{BB962C8B-B14F-4D97-AF65-F5344CB8AC3E}">
        <p14:creationId xmlns:p14="http://schemas.microsoft.com/office/powerpoint/2010/main" val="3633626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in uscita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9AD8F5AD-33D0-4FE6-A94E-B8400178D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9845839"/>
              </p:ext>
            </p:extLst>
          </p:nvPr>
        </p:nvGraphicFramePr>
        <p:xfrm>
          <a:off x="1523999" y="1397000"/>
          <a:ext cx="6890327" cy="504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0042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Competenze di base e trasversali </a:t>
            </a:r>
            <a:r>
              <a:rPr lang="it-IT" sz="2800" dirty="0"/>
              <a:t>(soft skill)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Le competenze trasversali presentano un crescente valore aggiunto. Nel progetto sono previste 20 ore circa  di formazione orientate a:</a:t>
            </a:r>
          </a:p>
          <a:p>
            <a:r>
              <a:rPr lang="it-IT" dirty="0"/>
              <a:t>1) rafforzare la capacità di interagire in contesti interculturali e interdisciplinari</a:t>
            </a:r>
          </a:p>
          <a:p>
            <a:r>
              <a:rPr lang="it-IT" dirty="0"/>
              <a:t> (2) migliorare le capacità linguistiche)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5D022E9-2F50-45E7-B7A5-CE8814E08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431" y="6059467"/>
            <a:ext cx="843025" cy="36337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F79D420-A78B-4143-AC23-CDD524A1C3BA}"/>
              </a:ext>
            </a:extLst>
          </p:cNvPr>
          <p:cNvSpPr txBox="1"/>
          <p:nvPr/>
        </p:nvSpPr>
        <p:spPr>
          <a:xfrm>
            <a:off x="4515589" y="6384093"/>
            <a:ext cx="1274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Gemona del Friuli</a:t>
            </a:r>
          </a:p>
        </p:txBody>
      </p:sp>
    </p:spTree>
    <p:extLst>
      <p:ext uri="{BB962C8B-B14F-4D97-AF65-F5344CB8AC3E}">
        <p14:creationId xmlns:p14="http://schemas.microsoft.com/office/powerpoint/2010/main" val="154814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Compiti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9AD8F5AD-33D0-4FE6-A94E-B8400178D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849623"/>
              </p:ext>
            </p:extLst>
          </p:nvPr>
        </p:nvGraphicFramePr>
        <p:xfrm>
          <a:off x="1523999" y="1397000"/>
          <a:ext cx="6890327" cy="504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9083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Cronoprogramma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4B8AD8-2EDC-9644-8B33-956E89216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923477"/>
              </p:ext>
            </p:extLst>
          </p:nvPr>
        </p:nvGraphicFramePr>
        <p:xfrm>
          <a:off x="128954" y="1483277"/>
          <a:ext cx="8744495" cy="5260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696">
                  <a:extLst>
                    <a:ext uri="{9D8B030D-6E8A-4147-A177-3AD203B41FA5}">
                      <a16:colId xmlns:a16="http://schemas.microsoft.com/office/drawing/2014/main" val="703673188"/>
                    </a:ext>
                  </a:extLst>
                </a:gridCol>
                <a:gridCol w="1635607">
                  <a:extLst>
                    <a:ext uri="{9D8B030D-6E8A-4147-A177-3AD203B41FA5}">
                      <a16:colId xmlns:a16="http://schemas.microsoft.com/office/drawing/2014/main" val="3586150342"/>
                    </a:ext>
                  </a:extLst>
                </a:gridCol>
                <a:gridCol w="595292">
                  <a:extLst>
                    <a:ext uri="{9D8B030D-6E8A-4147-A177-3AD203B41FA5}">
                      <a16:colId xmlns:a16="http://schemas.microsoft.com/office/drawing/2014/main" val="248545295"/>
                    </a:ext>
                  </a:extLst>
                </a:gridCol>
                <a:gridCol w="1657762">
                  <a:extLst>
                    <a:ext uri="{9D8B030D-6E8A-4147-A177-3AD203B41FA5}">
                      <a16:colId xmlns:a16="http://schemas.microsoft.com/office/drawing/2014/main" val="61342304"/>
                    </a:ext>
                  </a:extLst>
                </a:gridCol>
                <a:gridCol w="661351">
                  <a:extLst>
                    <a:ext uri="{9D8B030D-6E8A-4147-A177-3AD203B41FA5}">
                      <a16:colId xmlns:a16="http://schemas.microsoft.com/office/drawing/2014/main" val="2718067768"/>
                    </a:ext>
                  </a:extLst>
                </a:gridCol>
                <a:gridCol w="1374006">
                  <a:extLst>
                    <a:ext uri="{9D8B030D-6E8A-4147-A177-3AD203B41FA5}">
                      <a16:colId xmlns:a16="http://schemas.microsoft.com/office/drawing/2014/main" val="1717766902"/>
                    </a:ext>
                  </a:extLst>
                </a:gridCol>
                <a:gridCol w="1177162">
                  <a:extLst>
                    <a:ext uri="{9D8B030D-6E8A-4147-A177-3AD203B41FA5}">
                      <a16:colId xmlns:a16="http://schemas.microsoft.com/office/drawing/2014/main" val="3587329011"/>
                    </a:ext>
                  </a:extLst>
                </a:gridCol>
                <a:gridCol w="1058619">
                  <a:extLst>
                    <a:ext uri="{9D8B030D-6E8A-4147-A177-3AD203B41FA5}">
                      <a16:colId xmlns:a16="http://schemas.microsoft.com/office/drawing/2014/main" val="1170476770"/>
                    </a:ext>
                  </a:extLst>
                </a:gridCol>
              </a:tblGrid>
              <a:tr h="89650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Febbraio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Marzo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aprile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Giugno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effectLst/>
                        </a:rPr>
                        <a:t>Luglio</a:t>
                      </a:r>
                      <a:r>
                        <a:rPr lang="it-IT" sz="1050" dirty="0" smtClean="0">
                          <a:effectLst/>
                        </a:rPr>
                        <a:t> /</a:t>
                      </a:r>
                      <a:r>
                        <a:rPr lang="it-IT" sz="1200" dirty="0" smtClean="0">
                          <a:effectLst/>
                        </a:rPr>
                        <a:t>Agosto</a:t>
                      </a:r>
                      <a:endParaRPr lang="sv-SE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Settembre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325682"/>
                  </a:ext>
                </a:extLst>
              </a:tr>
              <a:tr h="220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14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600" dirty="0">
                          <a:effectLst/>
                        </a:rPr>
                        <a:t>Presentazione</a:t>
                      </a:r>
                      <a:r>
                        <a:rPr lang="it-IT" sz="1100" dirty="0">
                          <a:effectLst/>
                        </a:rPr>
                        <a:t> </a:t>
                      </a:r>
                      <a:r>
                        <a:rPr lang="it-IT" sz="1800" dirty="0" smtClean="0">
                          <a:effectLst/>
                        </a:rPr>
                        <a:t>percorso</a:t>
                      </a:r>
                      <a:r>
                        <a:rPr lang="it-IT" sz="1100" dirty="0" smtClean="0">
                          <a:effectLst/>
                        </a:rPr>
                        <a:t> </a:t>
                      </a:r>
                      <a:r>
                        <a:rPr lang="it-IT" sz="1800" dirty="0" smtClean="0">
                          <a:effectLst/>
                        </a:rPr>
                        <a:t>formativo</a:t>
                      </a:r>
                      <a:endParaRPr lang="it-IT" sz="105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-</a:t>
                      </a:r>
                      <a:r>
                        <a:rPr lang="it-IT" sz="1800" dirty="0">
                          <a:effectLst/>
                        </a:rPr>
                        <a:t>Tedesco</a:t>
                      </a:r>
                      <a:endParaRPr lang="sv-SE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sv-SE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sv-S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Comunicazione</a:t>
                      </a:r>
                      <a:endParaRPr lang="sv-S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Stage(formazione alla sicurezza)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0" dirty="0" smtClean="0">
                          <a:effectLst/>
                        </a:rPr>
                        <a:t>Tirocinio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0" dirty="0" smtClean="0">
                          <a:effectLst/>
                        </a:rPr>
                        <a:t>Estivo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Durata  e periodo variabile</a:t>
                      </a:r>
                      <a:r>
                        <a:rPr lang="sv-SE" sz="18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funzione struttura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coinvolta</a:t>
                      </a:r>
                      <a:endParaRPr lang="sv-S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dirty="0" err="1" smtClean="0"/>
                        <a:t>Verifica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competenze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Con </a:t>
                      </a:r>
                      <a:r>
                        <a:rPr lang="en-GB" dirty="0" err="1" smtClean="0"/>
                        <a:t>visite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guidate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nelle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realtà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museali</a:t>
                      </a:r>
                      <a:endParaRPr lang="en-GB" dirty="0" smtClean="0"/>
                    </a:p>
                    <a:p>
                      <a:r>
                        <a:rPr lang="en-GB" dirty="0" err="1" smtClean="0"/>
                        <a:t>Coinvolgendo</a:t>
                      </a:r>
                      <a:r>
                        <a:rPr lang="en-GB" dirty="0" smtClean="0"/>
                        <a:t> le </a:t>
                      </a:r>
                      <a:r>
                        <a:rPr lang="en-GB" dirty="0" err="1" smtClean="0"/>
                        <a:t>classi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degli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studenti</a:t>
                      </a:r>
                      <a:endParaRPr lang="en-GB" dirty="0"/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783326"/>
                  </a:ext>
                </a:extLst>
              </a:tr>
              <a:tr h="865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21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Inglese</a:t>
                      </a:r>
                      <a:r>
                        <a:rPr lang="it-IT" sz="1050" dirty="0">
                          <a:effectLst/>
                        </a:rPr>
                        <a:t> </a:t>
                      </a:r>
                      <a:endParaRPr lang="sv-SE" sz="1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sv-S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Competenze</a:t>
                      </a:r>
                      <a:r>
                        <a:rPr lang="it-IT" sz="105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digitali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sv-S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Formazione(contenuti struttura)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211469"/>
                  </a:ext>
                </a:extLst>
              </a:tr>
              <a:tr h="865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28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Comunicazione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sv-SE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Organizzazione</a:t>
                      </a:r>
                      <a:r>
                        <a:rPr lang="it-IT" sz="1100" dirty="0">
                          <a:effectLst/>
                        </a:rPr>
                        <a:t> </a:t>
                      </a:r>
                      <a:r>
                        <a:rPr lang="it-IT" sz="1800" dirty="0" smtClean="0">
                          <a:effectLst/>
                        </a:rPr>
                        <a:t>Musei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Presentazione</a:t>
                      </a:r>
                      <a:r>
                        <a:rPr lang="it-IT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strutture</a:t>
                      </a:r>
                      <a:endParaRPr lang="sv-S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 smtClean="0">
                          <a:solidFill>
                            <a:schemeClr val="bg1"/>
                          </a:solidFill>
                          <a:effectLst/>
                        </a:rPr>
                        <a:t>18-19</a:t>
                      </a:r>
                      <a:endParaRPr lang="sv-SE" sz="1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 smtClean="0">
                          <a:solidFill>
                            <a:schemeClr val="tx1"/>
                          </a:solidFill>
                          <a:effectLst/>
                        </a:rPr>
                        <a:t>Apertura al pubblico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81175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16146F85-E13D-C745-930E-6DF169D15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018" y="1483277"/>
            <a:ext cx="11664598" cy="70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571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5201" y="0"/>
            <a:ext cx="6589199" cy="726831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STRUTTURE MUSEALI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049127"/>
              </p:ext>
            </p:extLst>
          </p:nvPr>
        </p:nvGraphicFramePr>
        <p:xfrm>
          <a:off x="269631" y="726835"/>
          <a:ext cx="8874369" cy="6147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123">
                  <a:extLst>
                    <a:ext uri="{9D8B030D-6E8A-4147-A177-3AD203B41FA5}">
                      <a16:colId xmlns:a16="http://schemas.microsoft.com/office/drawing/2014/main" val="3455990781"/>
                    </a:ext>
                  </a:extLst>
                </a:gridCol>
                <a:gridCol w="2958123">
                  <a:extLst>
                    <a:ext uri="{9D8B030D-6E8A-4147-A177-3AD203B41FA5}">
                      <a16:colId xmlns:a16="http://schemas.microsoft.com/office/drawing/2014/main" val="2956736032"/>
                    </a:ext>
                  </a:extLst>
                </a:gridCol>
                <a:gridCol w="2958123">
                  <a:extLst>
                    <a:ext uri="{9D8B030D-6E8A-4147-A177-3AD203B41FA5}">
                      <a16:colId xmlns:a16="http://schemas.microsoft.com/office/drawing/2014/main" val="2911894746"/>
                    </a:ext>
                  </a:extLst>
                </a:gridCol>
              </a:tblGrid>
              <a:tr h="440346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LOCALITA’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STRUTTURA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REFERENTE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200697"/>
                  </a:ext>
                </a:extLst>
              </a:tr>
              <a:tr h="440346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GEMONA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MUSEO CIVICO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UFF. IAT 0432981441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041543"/>
                  </a:ext>
                </a:extLst>
              </a:tr>
              <a:tr h="440346"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CASTELLO SALE ESPOSITIV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UFF</a:t>
                      </a:r>
                      <a:r>
                        <a:rPr lang="it-IT" sz="1200" baseline="0" dirty="0" smtClean="0"/>
                        <a:t> IAT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21348"/>
                  </a:ext>
                </a:extLst>
              </a:tr>
              <a:tr h="440346"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DUOMO E OSSARIO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MARINIGABRIELE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854620"/>
                  </a:ext>
                </a:extLst>
              </a:tr>
              <a:tr h="440346"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MUSEOPIEVE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MARINIGABRIELE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567928"/>
                  </a:ext>
                </a:extLst>
              </a:tr>
              <a:tr h="352539"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MUSEO RAFFAELLI S.ANTONIO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GIOVANNI RONCONI0432981113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48756"/>
                  </a:ext>
                </a:extLst>
              </a:tr>
              <a:tr h="440346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RESIA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ARROTINO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i="0" u="none" strike="noStrike" dirty="0" smtClean="0">
                          <a:solidFill>
                            <a:srgbClr val="26282A"/>
                          </a:solidFill>
                          <a:effectLst/>
                          <a:latin typeface="Arial" panose="020B0604020202020204" pitchFamily="34" charset="0"/>
                        </a:rPr>
                        <a:t>PALETTI Mara. 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288752"/>
                  </a:ext>
                </a:extLst>
              </a:tr>
              <a:tr h="440346"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ETNOGRAFICO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26282A"/>
                          </a:solidFill>
                          <a:effectLst/>
                          <a:latin typeface="Arial" panose="020B0604020202020204" pitchFamily="34" charset="0"/>
                        </a:rPr>
                        <a:t>NEGRO Luigia: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8404708"/>
                  </a:ext>
                </a:extLst>
              </a:tr>
              <a:tr h="440346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UTI/BORDANO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CENTRO</a:t>
                      </a:r>
                      <a:r>
                        <a:rPr lang="it-IT" sz="1200" baseline="0" dirty="0" smtClean="0"/>
                        <a:t> VISITE ECOMUSEO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LEONARDUZZI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658473"/>
                  </a:ext>
                </a:extLst>
              </a:tr>
              <a:tr h="440346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VENZONE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MUSEO IL BOSCO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MARIALISA BELLINA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340037"/>
                  </a:ext>
                </a:extLst>
              </a:tr>
              <a:tr h="440781"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BIBLIOTECA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MARIALISA BELLINA</a:t>
                      </a:r>
                    </a:p>
                    <a:p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70036"/>
                  </a:ext>
                </a:extLst>
              </a:tr>
              <a:tr h="440346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MONTENARS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ROCCOLI CAPOVILLA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CLAUDIO SANDRUVI O432981209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717094"/>
                  </a:ext>
                </a:extLst>
              </a:tr>
              <a:tr h="494042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CHIUSAFORTE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FORTE BADIN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ORLANDO FABIO</a:t>
                      </a:r>
                    </a:p>
                    <a:p>
                      <a:pPr algn="l" fontAlgn="b"/>
                      <a:endParaRPr lang="it-IT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4333228"/>
                  </a:ext>
                </a:extLst>
              </a:tr>
              <a:tr h="44034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i="1" dirty="0" smtClean="0">
                          <a:solidFill>
                            <a:srgbClr val="FF0000"/>
                          </a:solidFill>
                        </a:rPr>
                        <a:t>MUSEO PRIMA GUERRA</a:t>
                      </a:r>
                      <a:endParaRPr lang="it-IT" sz="12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it-IT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ORLANDO FABIO</a:t>
                      </a:r>
                    </a:p>
                    <a:p>
                      <a:pPr algn="l" fontAlgn="ctr"/>
                      <a:endParaRPr lang="it-IT" sz="1200" b="0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1837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002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Percorso (struttura)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42415" y="2161309"/>
            <a:ext cx="6591985" cy="377762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r>
              <a:rPr lang="it-IT" sz="1700" dirty="0"/>
              <a:t>4</a:t>
            </a:r>
            <a:r>
              <a:rPr lang="it-IT" sz="1700" dirty="0" smtClean="0"/>
              <a:t> </a:t>
            </a:r>
            <a:r>
              <a:rPr lang="it-IT" sz="1700" dirty="0"/>
              <a:t>moduli per le competenze sopradescritte</a:t>
            </a:r>
            <a:br>
              <a:rPr lang="it-IT" sz="1700" dirty="0"/>
            </a:br>
            <a:r>
              <a:rPr lang="it-IT" sz="1700" dirty="0"/>
              <a:t>(docenti specifici e di sostegno per </a:t>
            </a:r>
            <a:r>
              <a:rPr lang="it-IT" sz="1700" dirty="0" smtClean="0"/>
              <a:t>12 </a:t>
            </a:r>
            <a:r>
              <a:rPr lang="it-IT" sz="1700" dirty="0"/>
              <a:t>ore circa; da febbraio 2020)</a:t>
            </a:r>
          </a:p>
          <a:p>
            <a:pPr>
              <a:lnSpc>
                <a:spcPct val="107000"/>
              </a:lnSpc>
            </a:pPr>
            <a:r>
              <a:rPr lang="it-IT" sz="1700" dirty="0"/>
              <a:t>1 modulo specifico per ogni museo coinvolto </a:t>
            </a:r>
            <a:br>
              <a:rPr lang="it-IT" sz="1700" dirty="0"/>
            </a:br>
            <a:r>
              <a:rPr lang="it-IT" sz="1700" dirty="0"/>
              <a:t>(docenti specifici per 5 - 10 ore; marzo 2020)</a:t>
            </a:r>
          </a:p>
          <a:p>
            <a:pPr>
              <a:lnSpc>
                <a:spcPct val="107000"/>
              </a:lnSpc>
            </a:pPr>
            <a:r>
              <a:rPr lang="it-IT" sz="1700" dirty="0"/>
              <a:t>1 settimana di stage per museo </a:t>
            </a:r>
            <a:br>
              <a:rPr lang="it-IT" sz="1700" dirty="0"/>
            </a:br>
            <a:r>
              <a:rPr lang="it-IT" sz="1700" dirty="0"/>
              <a:t>(orientativamente 20 ore circa; aprile – maggio 2020)</a:t>
            </a:r>
          </a:p>
          <a:p>
            <a:pPr>
              <a:lnSpc>
                <a:spcPct val="107000"/>
              </a:lnSpc>
            </a:pPr>
            <a:r>
              <a:rPr lang="it-IT" sz="1700" dirty="0"/>
              <a:t>Partecipanti: 2 - 3 allievi per  ciascun museo individuato + tutor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it-IT" sz="1700" dirty="0"/>
              <a:t>E’ fortemente stimolata la creazione di Borse Lavoro estive presso le diverse sedi museali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it-IT" sz="1700" dirty="0"/>
              <a:t>Sono previsti anche dei laboratori ludico - didattici e creativi  per i più piccoli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96442A0-7252-4505-BD58-817AB503C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431" y="6059467"/>
            <a:ext cx="843025" cy="36337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49E9DD-1212-49E4-AD74-5532FD5F7915}"/>
              </a:ext>
            </a:extLst>
          </p:cNvPr>
          <p:cNvSpPr txBox="1"/>
          <p:nvPr/>
        </p:nvSpPr>
        <p:spPr>
          <a:xfrm>
            <a:off x="4515589" y="6384093"/>
            <a:ext cx="1274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Gemona del Friuli</a:t>
            </a:r>
          </a:p>
        </p:txBody>
      </p:sp>
    </p:spTree>
    <p:extLst>
      <p:ext uri="{BB962C8B-B14F-4D97-AF65-F5344CB8AC3E}">
        <p14:creationId xmlns:p14="http://schemas.microsoft.com/office/powerpoint/2010/main" val="796673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Laboratori ludico - didattici e visite guidate e animate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42415" y="2161309"/>
            <a:ext cx="6591985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1) Nelle diverse realtà coinvolte (Gemonese e Valcanale Canal del Ferro) alcuni gruppi di famiglie, con i loro bambini, parteciperanno ad una serie di eventi condotti da esperti e animatori di generazioni diverse. </a:t>
            </a:r>
            <a:br>
              <a:rPr lang="it-IT" dirty="0"/>
            </a:br>
            <a:r>
              <a:rPr lang="it-IT" dirty="0"/>
              <a:t>Le sedi previste sono presso le Cave del </a:t>
            </a:r>
            <a:r>
              <a:rPr lang="it-IT" dirty="0" err="1"/>
              <a:t>Predil</a:t>
            </a:r>
            <a:r>
              <a:rPr lang="it-IT" dirty="0"/>
              <a:t>, Malborghetto, Parco delle Prealpi Giulie, l’Ecomuseo val del Lago, Biblioteche, Musei di Venzone e Gemona</a:t>
            </a:r>
          </a:p>
          <a:p>
            <a:pPr marL="0" indent="0">
              <a:buNone/>
            </a:pPr>
            <a:r>
              <a:rPr lang="it-IT" dirty="0"/>
              <a:t>2) I laboratori ludico didattici coinvolgeranno anche i giovani studenti impegnati nell’attività di formazione come guide turistiche, in particolare durante l’attività di tirocinio</a:t>
            </a:r>
          </a:p>
          <a:p>
            <a:pPr marL="0" indent="0">
              <a:buNone/>
            </a:pPr>
            <a:r>
              <a:rPr lang="it-IT" dirty="0"/>
              <a:t>3) Scambio reciproco di visite guidate tra i due gruppi di famiglie del Gemonese e della Valcanale per un maggiore conoscenza del territorio e per migliorare l’integrazione tra le diverse realtà culturali e sociali del nord e sud dell’Alto Friuli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96442A0-7252-4505-BD58-817AB503C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431" y="6059467"/>
            <a:ext cx="843025" cy="36337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49E9DD-1212-49E4-AD74-5532FD5F7915}"/>
              </a:ext>
            </a:extLst>
          </p:cNvPr>
          <p:cNvSpPr txBox="1"/>
          <p:nvPr/>
        </p:nvSpPr>
        <p:spPr>
          <a:xfrm>
            <a:off x="4515589" y="6384093"/>
            <a:ext cx="1274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Gemona del Friuli</a:t>
            </a:r>
          </a:p>
        </p:txBody>
      </p:sp>
    </p:spTree>
    <p:extLst>
      <p:ext uri="{BB962C8B-B14F-4D97-AF65-F5344CB8AC3E}">
        <p14:creationId xmlns:p14="http://schemas.microsoft.com/office/powerpoint/2010/main" val="179118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889561-C6AF-4126-969C-D38708AED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118" y="678315"/>
            <a:ext cx="4350697" cy="3165615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it-IT" sz="2700" dirty="0">
                <a:solidFill>
                  <a:schemeClr val="tx2">
                    <a:lumMod val="75000"/>
                  </a:schemeClr>
                </a:solidFill>
              </a:rPr>
              <a:t>PARTECIPAZIONE INTERGENERAZIONALE ALLO SVILUPPO DI PERCORSI INNOVATIVI PER BAMBINI E GIOVANI, ANCHE DISABILI, NEL SETTORE TURISTICO - MUSEALE ED ESPOSITIVO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41917F2-B9A9-4383-BBB4-12F06EE70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8642" y="1866122"/>
            <a:ext cx="2537973" cy="2399855"/>
          </a:xfrm>
        </p:spPr>
        <p:txBody>
          <a:bodyPr anchor="ctr">
            <a:normAutofit/>
          </a:bodyPr>
          <a:lstStyle/>
          <a:p>
            <a:r>
              <a:rPr lang="it-IT" sz="1800" dirty="0">
                <a:solidFill>
                  <a:schemeClr val="tx2">
                    <a:lumMod val="75000"/>
                  </a:schemeClr>
                </a:solidFill>
              </a:rPr>
              <a:t>Presentazione del progetto</a:t>
            </a:r>
          </a:p>
          <a:p>
            <a:r>
              <a:rPr lang="it-IT" sz="1800" dirty="0">
                <a:solidFill>
                  <a:schemeClr val="tx2">
                    <a:lumMod val="75000"/>
                  </a:schemeClr>
                </a:solidFill>
              </a:rPr>
              <a:t>Gemona 16 gennaio 2020</a:t>
            </a:r>
          </a:p>
        </p:txBody>
      </p:sp>
      <p:pic>
        <p:nvPicPr>
          <p:cNvPr id="7" name="Segnaposto contenuto 6" descr="Immagine che contiene testo, lavagna&#10;&#10;Descrizione generata automaticamente">
            <a:extLst>
              <a:ext uri="{FF2B5EF4-FFF2-40B4-BE49-F238E27FC236}">
                <a16:creationId xmlns:a16="http://schemas.microsoft.com/office/drawing/2014/main" id="{E84455EF-3D35-48E5-A94F-9CFB02D9F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332" y="4148481"/>
            <a:ext cx="1104239" cy="110423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91793DF-CCDE-42F1-94B6-FEAB508BF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451" y="4420328"/>
            <a:ext cx="1325995" cy="5715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9D92C8-D5BB-4B54-9CF1-1AB77A7C607A}"/>
              </a:ext>
            </a:extLst>
          </p:cNvPr>
          <p:cNvSpPr txBox="1"/>
          <p:nvPr/>
        </p:nvSpPr>
        <p:spPr>
          <a:xfrm>
            <a:off x="1888090" y="4991878"/>
            <a:ext cx="1492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Gemona del Friuli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089" y="4297772"/>
            <a:ext cx="2386199" cy="92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4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0ED0CC-8EED-484B-9851-AE5A0305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attori - capofila</a:t>
            </a:r>
          </a:p>
        </p:txBody>
      </p:sp>
      <p:pic>
        <p:nvPicPr>
          <p:cNvPr id="7" name="Segnaposto contenuto 6" descr="Immagine che contiene testo, lavagna&#10;&#10;Descrizione generata automaticamente">
            <a:extLst>
              <a:ext uri="{FF2B5EF4-FFF2-40B4-BE49-F238E27FC236}">
                <a16:creationId xmlns:a16="http://schemas.microsoft.com/office/drawing/2014/main" id="{A0DB5D20-D460-461A-83E0-82B6B4063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22800" y="1750470"/>
            <a:ext cx="1246582" cy="1246582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505814A-DDF6-49FF-AAB2-15754C768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442" y="2425502"/>
            <a:ext cx="1325995" cy="57155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6B95B89-EA67-4426-AE25-8EFE10E0B6D8}"/>
              </a:ext>
            </a:extLst>
          </p:cNvPr>
          <p:cNvSpPr txBox="1"/>
          <p:nvPr/>
        </p:nvSpPr>
        <p:spPr>
          <a:xfrm>
            <a:off x="3833340" y="3226545"/>
            <a:ext cx="2549306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FVG ODV-ONLUS</a:t>
            </a:r>
          </a:p>
          <a:p>
            <a:r>
              <a:rPr lang="it-IT" sz="1350" dirty="0"/>
              <a:t>Via </a:t>
            </a:r>
            <a:r>
              <a:rPr lang="it-IT" sz="1350" dirty="0" err="1"/>
              <a:t>Sottovilla</a:t>
            </a:r>
            <a:r>
              <a:rPr lang="it-IT" sz="1350" dirty="0"/>
              <a:t>, 8</a:t>
            </a:r>
          </a:p>
          <a:p>
            <a:r>
              <a:rPr lang="it-IT" sz="1350" dirty="0"/>
              <a:t>33010 - Cavalicco - Tavagnacco - UD</a:t>
            </a:r>
          </a:p>
          <a:p>
            <a:endParaRPr lang="it-IT" sz="1350" dirty="0"/>
          </a:p>
          <a:p>
            <a:r>
              <a:rPr lang="it-IT" sz="1100" dirty="0"/>
              <a:t>Mobile: +39 3338858228</a:t>
            </a:r>
          </a:p>
          <a:p>
            <a:endParaRPr lang="it-IT" sz="1050" dirty="0"/>
          </a:p>
          <a:p>
            <a:r>
              <a:rPr lang="it-IT" sz="1050" dirty="0"/>
              <a:t>e-Mail: udine@downfvg.it</a:t>
            </a:r>
          </a:p>
          <a:p>
            <a:r>
              <a:rPr lang="it-IT" sz="1050" dirty="0"/>
              <a:t>PEC: downfvgudine@pec.csvfvg.it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69BE3FD-196D-4CAC-B85B-B31BDE2037A8}"/>
              </a:ext>
            </a:extLst>
          </p:cNvPr>
          <p:cNvSpPr txBox="1"/>
          <p:nvPr/>
        </p:nvSpPr>
        <p:spPr>
          <a:xfrm>
            <a:off x="1382631" y="3227018"/>
            <a:ext cx="2388390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Gemona del Friuli</a:t>
            </a:r>
          </a:p>
          <a:p>
            <a:r>
              <a:rPr lang="it-IT" sz="1350" dirty="0"/>
              <a:t>Sede legale:</a:t>
            </a:r>
            <a:br>
              <a:rPr lang="it-IT" sz="1350" dirty="0"/>
            </a:br>
            <a:r>
              <a:rPr lang="it-IT" sz="1350" dirty="0"/>
              <a:t>via Campagnola, 15</a:t>
            </a:r>
            <a:br>
              <a:rPr lang="it-IT" sz="1350" dirty="0"/>
            </a:br>
            <a:r>
              <a:rPr lang="it-IT" sz="1350" dirty="0"/>
              <a:t>33013 - Gemona del Friuli</a:t>
            </a:r>
            <a:br>
              <a:rPr lang="it-IT" sz="1350" dirty="0"/>
            </a:br>
            <a:r>
              <a:rPr lang="it-IT" sz="1100" dirty="0"/>
              <a:t>Tel: +39 432970329</a:t>
            </a:r>
            <a:r>
              <a:rPr lang="it-IT" sz="1350" dirty="0"/>
              <a:t/>
            </a:r>
            <a:br>
              <a:rPr lang="it-IT" sz="1350" dirty="0"/>
            </a:br>
            <a:r>
              <a:rPr lang="it-IT" sz="1350" dirty="0"/>
              <a:t>Sede operativa:</a:t>
            </a:r>
            <a:br>
              <a:rPr lang="it-IT" sz="1350" dirty="0"/>
            </a:br>
            <a:r>
              <a:rPr lang="it-IT" sz="1350" dirty="0"/>
              <a:t>via San Giovanni 20</a:t>
            </a:r>
            <a:br>
              <a:rPr lang="it-IT" sz="1350" dirty="0"/>
            </a:br>
            <a:r>
              <a:rPr lang="it-IT" sz="1350" dirty="0"/>
              <a:t>33013 - Gemona del Friuli</a:t>
            </a:r>
            <a:br>
              <a:rPr lang="it-IT" sz="1350" dirty="0"/>
            </a:br>
            <a:r>
              <a:rPr lang="it-IT" sz="1100" dirty="0"/>
              <a:t>Tel: +39 432971523</a:t>
            </a:r>
          </a:p>
          <a:p>
            <a:endParaRPr lang="it-IT" sz="1350" dirty="0"/>
          </a:p>
          <a:p>
            <a:r>
              <a:rPr lang="it-IT" sz="1050" dirty="0"/>
              <a:t>e-Mail: gemonauser</a:t>
            </a:r>
            <a:r>
              <a:rPr lang="it-IT" sz="1050" i="1" dirty="0"/>
              <a:t>@</a:t>
            </a:r>
            <a:r>
              <a:rPr lang="it-IT" sz="1050" dirty="0"/>
              <a:t>yahoo.it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42A761D-2BDA-430E-A57E-8495E1D051DA}"/>
              </a:ext>
            </a:extLst>
          </p:cNvPr>
          <p:cNvSpPr txBox="1"/>
          <p:nvPr/>
        </p:nvSpPr>
        <p:spPr>
          <a:xfrm>
            <a:off x="6534549" y="3227018"/>
            <a:ext cx="238839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Associazione Internazionale “La Cordata”</a:t>
            </a:r>
          </a:p>
          <a:p>
            <a:r>
              <a:rPr lang="it-IT" sz="1350" dirty="0"/>
              <a:t>- Via Valcanale, 126 – 33018</a:t>
            </a:r>
          </a:p>
          <a:p>
            <a:r>
              <a:rPr lang="it-IT" sz="1350" dirty="0"/>
              <a:t>Camporosso (UD)</a:t>
            </a:r>
          </a:p>
          <a:p>
            <a:r>
              <a:rPr lang="it-IT" sz="1350" dirty="0"/>
              <a:t>- Via </a:t>
            </a:r>
            <a:r>
              <a:rPr lang="it-IT" sz="1350" dirty="0" err="1"/>
              <a:t>Gatteri</a:t>
            </a:r>
            <a:r>
              <a:rPr lang="it-IT" sz="1350" dirty="0"/>
              <a:t>, 36</a:t>
            </a:r>
          </a:p>
          <a:p>
            <a:r>
              <a:rPr lang="it-IT" sz="1350" dirty="0"/>
              <a:t>34129 - Trieste</a:t>
            </a:r>
          </a:p>
          <a:p>
            <a:endParaRPr lang="it-IT" sz="1100" dirty="0"/>
          </a:p>
          <a:p>
            <a:r>
              <a:rPr lang="it-IT" sz="1100" dirty="0"/>
              <a:t>Mobile: +39 3402717323 </a:t>
            </a:r>
          </a:p>
          <a:p>
            <a:r>
              <a:rPr lang="it-IT" sz="1100" dirty="0"/>
              <a:t>e-mail: info@lacordata.eu</a:t>
            </a:r>
          </a:p>
          <a:p>
            <a:r>
              <a:rPr lang="it-IT" sz="1100" dirty="0"/>
              <a:t>PEC: la.cordata@pec.it 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9173E526-8881-4EAD-9D65-736BFCE006C9}"/>
              </a:ext>
            </a:extLst>
          </p:cNvPr>
          <p:cNvSpPr/>
          <p:nvPr/>
        </p:nvSpPr>
        <p:spPr>
          <a:xfrm>
            <a:off x="1494442" y="5696058"/>
            <a:ext cx="1858358" cy="42421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Capofila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665" y="2134966"/>
            <a:ext cx="3051906" cy="82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9934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0ED0CC-8EED-484B-9851-AE5A0305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attori</a:t>
            </a:r>
          </a:p>
        </p:txBody>
      </p:sp>
      <p:pic>
        <p:nvPicPr>
          <p:cNvPr id="7" name="Segnaposto contenuto 6" descr="Immagine che contiene testo, lavagna&#10;&#10;Descrizione generata automaticamente">
            <a:extLst>
              <a:ext uri="{FF2B5EF4-FFF2-40B4-BE49-F238E27FC236}">
                <a16:creationId xmlns:a16="http://schemas.microsoft.com/office/drawing/2014/main" id="{A0DB5D20-D460-461A-83E0-82B6B4063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2902" y="1863308"/>
            <a:ext cx="1092052" cy="1092052"/>
          </a:xfr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6B95B89-EA67-4426-AE25-8EFE10E0B6D8}"/>
              </a:ext>
            </a:extLst>
          </p:cNvPr>
          <p:cNvSpPr txBox="1"/>
          <p:nvPr/>
        </p:nvSpPr>
        <p:spPr>
          <a:xfrm>
            <a:off x="6406784" y="3225604"/>
            <a:ext cx="2461359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FVG ODV-ONLUS</a:t>
            </a:r>
          </a:p>
          <a:p>
            <a:r>
              <a:rPr lang="it-IT" sz="1350" dirty="0"/>
              <a:t>Via </a:t>
            </a:r>
            <a:r>
              <a:rPr lang="it-IT" sz="1350" dirty="0" err="1"/>
              <a:t>Sottovilla</a:t>
            </a:r>
            <a:r>
              <a:rPr lang="it-IT" sz="1350" dirty="0"/>
              <a:t>, 8</a:t>
            </a:r>
          </a:p>
          <a:p>
            <a:r>
              <a:rPr lang="it-IT" sz="1350" dirty="0"/>
              <a:t>33010 - Cavalicco - Tavagnacco (UD)</a:t>
            </a:r>
          </a:p>
          <a:p>
            <a:endParaRPr lang="it-IT" sz="1350" dirty="0"/>
          </a:p>
          <a:p>
            <a:r>
              <a:rPr lang="it-IT" sz="1100" dirty="0"/>
              <a:t>Mobile: +39 3338858228</a:t>
            </a:r>
          </a:p>
          <a:p>
            <a:endParaRPr lang="it-IT" sz="1050" dirty="0"/>
          </a:p>
          <a:p>
            <a:r>
              <a:rPr lang="it-IT" sz="1050" dirty="0"/>
              <a:t>udine@downfvg.it</a:t>
            </a:r>
          </a:p>
          <a:p>
            <a:r>
              <a:rPr lang="it-IT" sz="1050" dirty="0"/>
              <a:t>downfvgudine@pec.csvfvg.it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69BE3FD-196D-4CAC-B85B-B31BDE2037A8}"/>
              </a:ext>
            </a:extLst>
          </p:cNvPr>
          <p:cNvSpPr txBox="1"/>
          <p:nvPr/>
        </p:nvSpPr>
        <p:spPr>
          <a:xfrm>
            <a:off x="1382631" y="3227018"/>
            <a:ext cx="2527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Associazione Genitori Scuola Primaria di Ospedaletto “Sante </a:t>
            </a:r>
            <a:r>
              <a:rPr lang="it-IT" sz="1350" dirty="0" err="1"/>
              <a:t>Striche</a:t>
            </a:r>
            <a:r>
              <a:rPr lang="it-IT" sz="1350" dirty="0"/>
              <a:t>” Onlus</a:t>
            </a:r>
          </a:p>
          <a:p>
            <a:r>
              <a:rPr lang="it-IT" sz="1350" dirty="0"/>
              <a:t>Via San Giovanni, 20</a:t>
            </a:r>
          </a:p>
          <a:p>
            <a:r>
              <a:rPr lang="it-IT" sz="1350" dirty="0"/>
              <a:t>33100 - Gemona del Friuli (UD)</a:t>
            </a:r>
            <a:br>
              <a:rPr lang="it-IT" sz="1350" dirty="0"/>
            </a:br>
            <a:r>
              <a:rPr lang="it-IT" sz="1100" dirty="0"/>
              <a:t>Tel: +39 3477829784 </a:t>
            </a:r>
            <a:r>
              <a:rPr lang="it-IT" sz="1350" dirty="0"/>
              <a:t/>
            </a:r>
            <a:br>
              <a:rPr lang="it-IT" sz="1350" dirty="0"/>
            </a:br>
            <a:endParaRPr lang="it-IT" sz="1350" dirty="0"/>
          </a:p>
          <a:p>
            <a:r>
              <a:rPr lang="it-IT" sz="1050" dirty="0"/>
              <a:t>santestriche@gmail.com</a:t>
            </a:r>
          </a:p>
          <a:p>
            <a:r>
              <a:rPr lang="fr-FR" sz="1050" dirty="0"/>
              <a:t>genitoriospedaletto@pec.csvfvg.it</a:t>
            </a:r>
            <a:endParaRPr lang="it-IT" sz="105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42A761D-2BDA-430E-A57E-8495E1D051DA}"/>
              </a:ext>
            </a:extLst>
          </p:cNvPr>
          <p:cNvSpPr txBox="1"/>
          <p:nvPr/>
        </p:nvSpPr>
        <p:spPr>
          <a:xfrm>
            <a:off x="3878896" y="3225604"/>
            <a:ext cx="266781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Associazione Internazionale “La Cordata”</a:t>
            </a:r>
          </a:p>
          <a:p>
            <a:r>
              <a:rPr lang="it-IT" sz="1350" dirty="0"/>
              <a:t>- Via Valcanale, 126 – 33018</a:t>
            </a:r>
          </a:p>
          <a:p>
            <a:r>
              <a:rPr lang="it-IT" sz="1350" dirty="0"/>
              <a:t>Camporosso (UD)</a:t>
            </a:r>
          </a:p>
          <a:p>
            <a:r>
              <a:rPr lang="it-IT" sz="1350" dirty="0"/>
              <a:t>- Via </a:t>
            </a:r>
            <a:r>
              <a:rPr lang="it-IT" sz="1350" dirty="0" err="1"/>
              <a:t>Gatteri</a:t>
            </a:r>
            <a:r>
              <a:rPr lang="it-IT" sz="1350" dirty="0"/>
              <a:t>, 36</a:t>
            </a:r>
          </a:p>
          <a:p>
            <a:r>
              <a:rPr lang="it-IT" sz="1350" dirty="0"/>
              <a:t>34129 - Trieste</a:t>
            </a:r>
          </a:p>
          <a:p>
            <a:endParaRPr lang="it-IT" sz="1100" dirty="0"/>
          </a:p>
          <a:p>
            <a:r>
              <a:rPr lang="it-IT" sz="1100" dirty="0"/>
              <a:t>Mobile: +39 3402717323 </a:t>
            </a:r>
          </a:p>
          <a:p>
            <a:r>
              <a:rPr lang="it-IT" sz="1100" dirty="0"/>
              <a:t>info@lacordata.eu</a:t>
            </a:r>
          </a:p>
          <a:p>
            <a:r>
              <a:rPr lang="it-IT" sz="1100" dirty="0"/>
              <a:t>la.cordata@pec.it 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FF8D50F9-8C08-4FD3-89DB-A798480A7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201" y="1869296"/>
            <a:ext cx="1092052" cy="109205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43" y="2175244"/>
            <a:ext cx="2303521" cy="71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8081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AC8144-20AE-4C49-8CE4-5E8A4A985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Sinergie e collaborazioni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9B5842-C52C-4A7F-9A80-C1AA2CD1C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UTI del Gemonese</a:t>
            </a:r>
          </a:p>
          <a:p>
            <a:r>
              <a:rPr lang="it-IT" dirty="0"/>
              <a:t>Comune di Gemona</a:t>
            </a:r>
          </a:p>
          <a:p>
            <a:r>
              <a:rPr lang="it-IT" dirty="0"/>
              <a:t>Comune di Moggio</a:t>
            </a:r>
          </a:p>
          <a:p>
            <a:r>
              <a:rPr lang="it-IT" dirty="0"/>
              <a:t>Comune di Resia</a:t>
            </a:r>
          </a:p>
          <a:p>
            <a:r>
              <a:rPr lang="it-IT" dirty="0"/>
              <a:t>Comune di Montenars</a:t>
            </a:r>
          </a:p>
          <a:p>
            <a:r>
              <a:rPr lang="it-IT" dirty="0"/>
              <a:t>Comune di Bordano</a:t>
            </a:r>
          </a:p>
          <a:p>
            <a:r>
              <a:rPr lang="it-IT" dirty="0"/>
              <a:t>Comune di Venzone</a:t>
            </a:r>
          </a:p>
          <a:p>
            <a:r>
              <a:rPr lang="it-IT" dirty="0"/>
              <a:t>Comune di Pontebba</a:t>
            </a:r>
          </a:p>
          <a:p>
            <a:r>
              <a:rPr lang="it-IT" dirty="0"/>
              <a:t>Comune </a:t>
            </a:r>
            <a:r>
              <a:rPr lang="it-IT"/>
              <a:t>di Chiusaforte</a:t>
            </a:r>
            <a:endParaRPr lang="it-IT" dirty="0"/>
          </a:p>
          <a:p>
            <a:r>
              <a:rPr lang="it-IT" dirty="0"/>
              <a:t>ISIS Magrini Marchetti settore turistico</a:t>
            </a:r>
          </a:p>
          <a:p>
            <a:r>
              <a:rPr lang="it-IT" dirty="0"/>
              <a:t>Ecomuseo della val del lago</a:t>
            </a:r>
          </a:p>
          <a:p>
            <a:r>
              <a:rPr lang="it-IT" dirty="0"/>
              <a:t>Università della terza età di Gemona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0D9099-77F5-47CD-A217-7D86A8C58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431" y="6059467"/>
            <a:ext cx="843025" cy="36337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AD20D32-A9C3-470D-9B45-651223F3CB42}"/>
              </a:ext>
            </a:extLst>
          </p:cNvPr>
          <p:cNvSpPr txBox="1"/>
          <p:nvPr/>
        </p:nvSpPr>
        <p:spPr>
          <a:xfrm>
            <a:off x="4515589" y="6384093"/>
            <a:ext cx="1274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Gemona del Friuli</a:t>
            </a:r>
          </a:p>
        </p:txBody>
      </p:sp>
    </p:spTree>
    <p:extLst>
      <p:ext uri="{BB962C8B-B14F-4D97-AF65-F5344CB8AC3E}">
        <p14:creationId xmlns:p14="http://schemas.microsoft.com/office/powerpoint/2010/main" val="17958931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AC8144-20AE-4C49-8CE4-5E8A4A985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Obiettivi, aree e linee di attività*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9B5842-C52C-4A7F-9A80-C1AA2CD1C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1002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/>
              <a:t>Linee di attività</a:t>
            </a:r>
          </a:p>
          <a:p>
            <a:pPr marL="0" indent="0">
              <a:buNone/>
            </a:pPr>
            <a:r>
              <a:rPr lang="it-IT" dirty="0"/>
              <a:t>- interventi di tutela e valorizzazione del patrimonio culturale e del paesaggio, ai sensi del decreto legislativo 22 gennaio 2004, n. 42, e successive modificazioni</a:t>
            </a:r>
          </a:p>
          <a:p>
            <a:pPr marL="0" indent="0">
              <a:buNone/>
            </a:pPr>
            <a:r>
              <a:rPr lang="it-IT" dirty="0"/>
              <a:t>- organizzazione e gestione di attività culturali, artistiche o ricreative di interesse sociale, incluse attività, anche editoriali, di promozione e diffusione della cultura e della pratica del volontariato e delle attività di interesse generale di cui al presente articolo</a:t>
            </a:r>
          </a:p>
          <a:p>
            <a:pPr marL="0" indent="0">
              <a:buNone/>
            </a:pPr>
            <a:r>
              <a:rPr lang="it-IT" dirty="0"/>
              <a:t>- organizzazione e gestione di attività turistiche di interesse sociale, culturale o religioso </a:t>
            </a:r>
          </a:p>
          <a:p>
            <a:pPr marL="0" indent="0">
              <a:buNone/>
            </a:pPr>
            <a:r>
              <a:rPr lang="it-IT" dirty="0"/>
              <a:t>- formazione extra-scolastica, finalizzata alla prevenzione della dispersione scolastica e al successo scolastico e formativo, alla prevenzione del bullismo e al contrasto della povertà educativa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A10614D-179A-422B-B8A9-00FC9CE64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728" y="6072819"/>
            <a:ext cx="843025" cy="36337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BD80ADF-483C-4A5E-81E2-DB3D2B3BA064}"/>
              </a:ext>
            </a:extLst>
          </p:cNvPr>
          <p:cNvSpPr txBox="1"/>
          <p:nvPr/>
        </p:nvSpPr>
        <p:spPr>
          <a:xfrm>
            <a:off x="5306886" y="6397445"/>
            <a:ext cx="1274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Gemona del Friuli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8FFDA68-38BD-479C-B5D9-ACEB7DCE0C12}"/>
              </a:ext>
            </a:extLst>
          </p:cNvPr>
          <p:cNvSpPr txBox="1"/>
          <p:nvPr/>
        </p:nvSpPr>
        <p:spPr>
          <a:xfrm>
            <a:off x="1454120" y="6476425"/>
            <a:ext cx="2840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* previste dal bando regionale</a:t>
            </a:r>
          </a:p>
        </p:txBody>
      </p:sp>
    </p:spTree>
    <p:extLst>
      <p:ext uri="{BB962C8B-B14F-4D97-AF65-F5344CB8AC3E}">
        <p14:creationId xmlns:p14="http://schemas.microsoft.com/office/powerpoint/2010/main" val="359090399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6A5F30-8758-4002-8AA1-CC3CF3084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L’idea ispiratrice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C92BFB-D38B-4E4B-B3E8-8EDEE014F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assicurare il ricambio generazionale nelle associazioni di volontariato e di promozione sociale</a:t>
            </a:r>
          </a:p>
          <a:p>
            <a:r>
              <a:rPr lang="it-IT" dirty="0"/>
              <a:t>formazione di giovani normodotati e non nell'accoglienza turistica nelle realtà museali della zona</a:t>
            </a:r>
          </a:p>
          <a:p>
            <a:r>
              <a:rPr lang="it-IT" dirty="0"/>
              <a:t>partecipazione: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dei volontari anziani alla formazione e accompagnamento nella formazione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degli enti locali e dell'Istituzione scolastica locale nella creazione delle altre competenze necessarie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EF3B26E-F4AD-441F-94B2-5B36A5949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431" y="6059467"/>
            <a:ext cx="843025" cy="36337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5B1DAB6-AA8E-4081-BA66-FDC59EB0AFE7}"/>
              </a:ext>
            </a:extLst>
          </p:cNvPr>
          <p:cNvSpPr txBox="1"/>
          <p:nvPr/>
        </p:nvSpPr>
        <p:spPr>
          <a:xfrm>
            <a:off x="4515589" y="6384093"/>
            <a:ext cx="1274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Gemona del Friuli</a:t>
            </a:r>
          </a:p>
        </p:txBody>
      </p:sp>
    </p:spTree>
    <p:extLst>
      <p:ext uri="{BB962C8B-B14F-4D97-AF65-F5344CB8AC3E}">
        <p14:creationId xmlns:p14="http://schemas.microsoft.com/office/powerpoint/2010/main" val="283369445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6A5F30-8758-4002-8AA1-CC3CF3084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L’innovazione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C92BFB-D38B-4E4B-B3E8-8EDEE014F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599"/>
            <a:ext cx="6591985" cy="4169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3) coinvolgimento di giovani normo dotati e non (oltre ai volontari di tutte le età) nell’integrazione tra generazioni attive su realtà trasversali come le storico – turistico – naturali</a:t>
            </a:r>
            <a:br>
              <a:rPr lang="it-IT" dirty="0"/>
            </a:br>
            <a:endParaRPr lang="it-IT" dirty="0"/>
          </a:p>
          <a:p>
            <a:pPr marL="0" indent="0">
              <a:buNone/>
            </a:pPr>
            <a:r>
              <a:rPr lang="it-IT" dirty="0"/>
              <a:t>4) attività aperte di socializzazione e aggregazione delle famiglie dei bambini e giovani coinvolti</a:t>
            </a:r>
            <a:br>
              <a:rPr lang="it-IT" dirty="0"/>
            </a:br>
            <a:endParaRPr lang="it-IT" dirty="0"/>
          </a:p>
          <a:p>
            <a:pPr marL="0" indent="0">
              <a:buNone/>
            </a:pPr>
            <a:r>
              <a:rPr lang="it-IT" dirty="0"/>
              <a:t>5) coinvolgimento nella realizzazione di contenuti multimediali dall’esperienza sul campo tramite lo sviluppo di competenze di base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1983DA1-BBC8-40BD-A90D-134B4CD92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431" y="6059467"/>
            <a:ext cx="843025" cy="36337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05C0069-827D-4CFC-B86A-08AA313529FF}"/>
              </a:ext>
            </a:extLst>
          </p:cNvPr>
          <p:cNvSpPr txBox="1"/>
          <p:nvPr/>
        </p:nvSpPr>
        <p:spPr>
          <a:xfrm>
            <a:off x="4515589" y="6384093"/>
            <a:ext cx="1274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Gemona del Friuli</a:t>
            </a:r>
          </a:p>
        </p:txBody>
      </p:sp>
    </p:spTree>
    <p:extLst>
      <p:ext uri="{BB962C8B-B14F-4D97-AF65-F5344CB8AC3E}">
        <p14:creationId xmlns:p14="http://schemas.microsoft.com/office/powerpoint/2010/main" val="114556836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7D2127E9-D5BE-43C8-B773-51F09B53CED3}"/>
              </a:ext>
            </a:extLst>
          </p:cNvPr>
          <p:cNvSpPr/>
          <p:nvPr/>
        </p:nvSpPr>
        <p:spPr>
          <a:xfrm>
            <a:off x="561153" y="2026909"/>
            <a:ext cx="1267647" cy="3256810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3BB0251-1DAE-4694-9CCB-76574952AF4C}"/>
              </a:ext>
            </a:extLst>
          </p:cNvPr>
          <p:cNvSpPr/>
          <p:nvPr/>
        </p:nvSpPr>
        <p:spPr>
          <a:xfrm>
            <a:off x="1945201" y="2026909"/>
            <a:ext cx="1267647" cy="3256810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C38B9E3-7A16-42CC-B778-1142CD13AE47}"/>
              </a:ext>
            </a:extLst>
          </p:cNvPr>
          <p:cNvSpPr/>
          <p:nvPr/>
        </p:nvSpPr>
        <p:spPr>
          <a:xfrm>
            <a:off x="3329249" y="2026909"/>
            <a:ext cx="1267647" cy="3256810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09C5467-DBF1-4580-B977-1AE914DAE10D}"/>
              </a:ext>
            </a:extLst>
          </p:cNvPr>
          <p:cNvSpPr/>
          <p:nvPr/>
        </p:nvSpPr>
        <p:spPr>
          <a:xfrm>
            <a:off x="4708121" y="2026909"/>
            <a:ext cx="1267647" cy="3256810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3A1A644-A004-40AE-8754-4003B19EFB80}"/>
              </a:ext>
            </a:extLst>
          </p:cNvPr>
          <p:cNvSpPr/>
          <p:nvPr/>
        </p:nvSpPr>
        <p:spPr>
          <a:xfrm>
            <a:off x="6079525" y="2026909"/>
            <a:ext cx="1267647" cy="3256810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6A5F30-8758-4002-8AA1-CC3CF3084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Cronoprogramma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4B4E5EC1-5466-4F84-BF7A-F17E85524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431" y="6059467"/>
            <a:ext cx="843025" cy="363373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C8A4264-B0F8-498D-9FC1-F2BD57A818DD}"/>
              </a:ext>
            </a:extLst>
          </p:cNvPr>
          <p:cNvSpPr txBox="1"/>
          <p:nvPr/>
        </p:nvSpPr>
        <p:spPr>
          <a:xfrm>
            <a:off x="4515589" y="6384093"/>
            <a:ext cx="1274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Gemona del Friuli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D17E6CB-8B0C-43DE-9EAE-27ADAF80ABD9}"/>
              </a:ext>
            </a:extLst>
          </p:cNvPr>
          <p:cNvSpPr txBox="1"/>
          <p:nvPr/>
        </p:nvSpPr>
        <p:spPr>
          <a:xfrm>
            <a:off x="683363" y="2026887"/>
            <a:ext cx="10775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err="1"/>
              <a:t>Nov</a:t>
            </a:r>
            <a:r>
              <a:rPr lang="it-IT" sz="1100" dirty="0"/>
              <a:t> – </a:t>
            </a:r>
            <a:r>
              <a:rPr lang="it-IT" sz="1100" dirty="0" err="1"/>
              <a:t>Dic</a:t>
            </a:r>
            <a:r>
              <a:rPr lang="it-IT" sz="1100" dirty="0"/>
              <a:t> ‘19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965D812-5EDD-46C0-87C0-95E6E73BF498}"/>
              </a:ext>
            </a:extLst>
          </p:cNvPr>
          <p:cNvSpPr txBox="1"/>
          <p:nvPr/>
        </p:nvSpPr>
        <p:spPr>
          <a:xfrm>
            <a:off x="2032156" y="2026887"/>
            <a:ext cx="1101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err="1"/>
              <a:t>Feb</a:t>
            </a:r>
            <a:r>
              <a:rPr lang="it-IT" sz="1100" dirty="0"/>
              <a:t> – Mar ‘20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EC7779B-92AA-4D2E-A66A-01A5FB33F4CB}"/>
              </a:ext>
            </a:extLst>
          </p:cNvPr>
          <p:cNvSpPr txBox="1"/>
          <p:nvPr/>
        </p:nvSpPr>
        <p:spPr>
          <a:xfrm>
            <a:off x="3449246" y="2026887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err="1"/>
              <a:t>Apr</a:t>
            </a:r>
            <a:r>
              <a:rPr lang="it-IT" sz="1100" dirty="0"/>
              <a:t> – </a:t>
            </a:r>
            <a:r>
              <a:rPr lang="it-IT" sz="1100" dirty="0" err="1"/>
              <a:t>Mag</a:t>
            </a:r>
            <a:r>
              <a:rPr lang="it-IT" sz="1100" dirty="0"/>
              <a:t> ‘20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F95CB7B-A9BF-4472-AE7B-514273BBF8DD}"/>
              </a:ext>
            </a:extLst>
          </p:cNvPr>
          <p:cNvSpPr txBox="1"/>
          <p:nvPr/>
        </p:nvSpPr>
        <p:spPr>
          <a:xfrm>
            <a:off x="4786857" y="2026887"/>
            <a:ext cx="11063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err="1"/>
              <a:t>Giu</a:t>
            </a:r>
            <a:r>
              <a:rPr lang="it-IT" sz="1100" dirty="0"/>
              <a:t> – Ago ‘20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022F94E-357A-4FED-BB2D-825B14216154}"/>
              </a:ext>
            </a:extLst>
          </p:cNvPr>
          <p:cNvSpPr txBox="1"/>
          <p:nvPr/>
        </p:nvSpPr>
        <p:spPr>
          <a:xfrm>
            <a:off x="6173323" y="2026887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Set – </a:t>
            </a:r>
            <a:r>
              <a:rPr lang="it-IT" sz="1100" dirty="0" err="1"/>
              <a:t>Ott</a:t>
            </a:r>
            <a:r>
              <a:rPr lang="it-IT" sz="1100" dirty="0"/>
              <a:t> ‘20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B8106E9-60FC-45E8-AFC5-E4CA90026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227832"/>
              </p:ext>
            </p:extLst>
          </p:nvPr>
        </p:nvGraphicFramePr>
        <p:xfrm>
          <a:off x="609599" y="1783404"/>
          <a:ext cx="8291209" cy="350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71173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1064</Words>
  <Application>Microsoft Office PowerPoint</Application>
  <PresentationFormat>Presentazione su schermo (4:3)</PresentationFormat>
  <Paragraphs>222</Paragraphs>
  <Slides>18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Helvetica</vt:lpstr>
      <vt:lpstr>Times New Roman</vt:lpstr>
      <vt:lpstr>Wingdings</vt:lpstr>
      <vt:lpstr>Wingdings 3</vt:lpstr>
      <vt:lpstr>Filo</vt:lpstr>
      <vt:lpstr>Document</vt:lpstr>
      <vt:lpstr>Presentazione standard di PowerPoint</vt:lpstr>
      <vt:lpstr>PARTECIPAZIONE INTERGENERAZIONALE ALLO SVILUPPO DI PERCORSI INNOVATIVI PER BAMBINI E GIOVANI, ANCHE DISABILI, NEL SETTORE TURISTICO - MUSEALE ED ESPOSITIVO</vt:lpstr>
      <vt:lpstr>Gli attori - capofila</vt:lpstr>
      <vt:lpstr>Gli attori</vt:lpstr>
      <vt:lpstr>Sinergie e collaborazioni</vt:lpstr>
      <vt:lpstr>Obiettivi, aree e linee di attività*</vt:lpstr>
      <vt:lpstr>L’idea ispiratrice</vt:lpstr>
      <vt:lpstr>L’innovazione</vt:lpstr>
      <vt:lpstr>Cronoprogramma</vt:lpstr>
      <vt:lpstr>Risultati attesi</vt:lpstr>
      <vt:lpstr>Piano formativo</vt:lpstr>
      <vt:lpstr>Obiettivi in uscita</vt:lpstr>
      <vt:lpstr>Competenze di base e trasversali (soft skill)</vt:lpstr>
      <vt:lpstr>Compiti</vt:lpstr>
      <vt:lpstr>Cronoprogramma</vt:lpstr>
      <vt:lpstr>STRUTTURE MUSEALI</vt:lpstr>
      <vt:lpstr>Percorso (struttura)</vt:lpstr>
      <vt:lpstr>Laboratori ludico - didattici e visite guidate e animate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PARTECIPAZIONE INTERGENERAZIONALE ALLO SVILUPPO DI PERCORSI INNOVATIVI PER BAMBINI E GIOVANI, ANCHE DISABILI, NEL SETTORE TURISTICO - MUSEALE ED ESPOSITIVO</dc:title>
  <dc:creator>Tullio Fragiacomo</dc:creator>
  <cp:lastModifiedBy>bruno Seravalli</cp:lastModifiedBy>
  <cp:revision>69</cp:revision>
  <cp:lastPrinted>2020-02-01T08:10:14Z</cp:lastPrinted>
  <dcterms:created xsi:type="dcterms:W3CDTF">2019-09-22T13:11:56Z</dcterms:created>
  <dcterms:modified xsi:type="dcterms:W3CDTF">2020-02-02T15:43:31Z</dcterms:modified>
</cp:coreProperties>
</file>